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7" r:id="rId2"/>
    <p:sldId id="276" r:id="rId3"/>
    <p:sldId id="279" r:id="rId4"/>
    <p:sldId id="273" r:id="rId5"/>
    <p:sldId id="263" r:id="rId6"/>
    <p:sldId id="264" r:id="rId7"/>
    <p:sldId id="265" r:id="rId8"/>
    <p:sldId id="266" r:id="rId9"/>
    <p:sldId id="274" r:id="rId10"/>
    <p:sldId id="267" r:id="rId11"/>
    <p:sldId id="277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2" r:id="rId24"/>
    <p:sldId id="278" r:id="rId25"/>
    <p:sldId id="294" r:id="rId26"/>
    <p:sldId id="293" r:id="rId27"/>
    <p:sldId id="295" r:id="rId28"/>
    <p:sldId id="296" r:id="rId29"/>
    <p:sldId id="297" r:id="rId30"/>
    <p:sldId id="298" r:id="rId31"/>
    <p:sldId id="301" r:id="rId32"/>
    <p:sldId id="275" r:id="rId33"/>
    <p:sldId id="299" r:id="rId34"/>
    <p:sldId id="259" r:id="rId35"/>
    <p:sldId id="300" r:id="rId36"/>
    <p:sldId id="260" r:id="rId37"/>
    <p:sldId id="302" r:id="rId38"/>
    <p:sldId id="268" r:id="rId39"/>
    <p:sldId id="258" r:id="rId40"/>
    <p:sldId id="269" r:id="rId41"/>
    <p:sldId id="270" r:id="rId42"/>
    <p:sldId id="271" r:id="rId43"/>
    <p:sldId id="262" r:id="rId44"/>
    <p:sldId id="261" r:id="rId45"/>
    <p:sldId id="304" r:id="rId46"/>
    <p:sldId id="306" r:id="rId47"/>
    <p:sldId id="336" r:id="rId48"/>
    <p:sldId id="343" r:id="rId49"/>
    <p:sldId id="305" r:id="rId50"/>
    <p:sldId id="307" r:id="rId51"/>
    <p:sldId id="319" r:id="rId52"/>
    <p:sldId id="303" r:id="rId53"/>
    <p:sldId id="308" r:id="rId54"/>
    <p:sldId id="312" r:id="rId55"/>
    <p:sldId id="313" r:id="rId56"/>
    <p:sldId id="335" r:id="rId57"/>
    <p:sldId id="334" r:id="rId58"/>
    <p:sldId id="337" r:id="rId59"/>
    <p:sldId id="339" r:id="rId60"/>
    <p:sldId id="344" r:id="rId61"/>
    <p:sldId id="338" r:id="rId62"/>
    <p:sldId id="342" r:id="rId63"/>
    <p:sldId id="340" r:id="rId64"/>
    <p:sldId id="341" r:id="rId65"/>
    <p:sldId id="315" r:id="rId66"/>
    <p:sldId id="316" r:id="rId67"/>
    <p:sldId id="317" r:id="rId68"/>
    <p:sldId id="318" r:id="rId69"/>
    <p:sldId id="320" r:id="rId70"/>
    <p:sldId id="321" r:id="rId71"/>
    <p:sldId id="322" r:id="rId72"/>
    <p:sldId id="323" r:id="rId73"/>
    <p:sldId id="324" r:id="rId74"/>
    <p:sldId id="326" r:id="rId75"/>
    <p:sldId id="327" r:id="rId76"/>
    <p:sldId id="328" r:id="rId77"/>
    <p:sldId id="325" r:id="rId78"/>
    <p:sldId id="329" r:id="rId79"/>
    <p:sldId id="330" r:id="rId80"/>
    <p:sldId id="331" r:id="rId81"/>
    <p:sldId id="332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2" autoAdjust="0"/>
    <p:restoredTop sz="82256" autoAdjust="0"/>
  </p:normalViewPr>
  <p:slideViewPr>
    <p:cSldViewPr snapToGrid="0" snapToObjects="1">
      <p:cViewPr>
        <p:scale>
          <a:sx n="100" d="100"/>
          <a:sy n="100" d="100"/>
        </p:scale>
        <p:origin x="20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2CDD0-0794-274E-B887-E2D67EBC239C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6A002F-5622-5C48-93E1-DB9F95E89487}">
      <dgm:prSet/>
      <dgm:spPr/>
      <dgm:t>
        <a:bodyPr/>
        <a:lstStyle/>
        <a:p>
          <a:pPr rtl="0"/>
          <a:r>
            <a:rPr lang="en-US" dirty="0"/>
            <a:t>Producer</a:t>
          </a:r>
        </a:p>
      </dgm:t>
    </dgm:pt>
    <dgm:pt modelId="{FC728AA1-A185-DF4B-9EB1-C9B0B939EC97}" type="parTrans" cxnId="{27C27140-E9A4-4F45-8366-A492CD69B093}">
      <dgm:prSet/>
      <dgm:spPr/>
      <dgm:t>
        <a:bodyPr/>
        <a:lstStyle/>
        <a:p>
          <a:endParaRPr lang="en-US"/>
        </a:p>
      </dgm:t>
    </dgm:pt>
    <dgm:pt modelId="{F501D52F-3052-7B49-A12B-362478E5C85D}" type="sibTrans" cxnId="{27C27140-E9A4-4F45-8366-A492CD69B093}">
      <dgm:prSet/>
      <dgm:spPr/>
      <dgm:t>
        <a:bodyPr/>
        <a:lstStyle/>
        <a:p>
          <a:endParaRPr lang="en-US"/>
        </a:p>
      </dgm:t>
    </dgm:pt>
    <dgm:pt modelId="{4FB3E45C-3779-2948-9108-A8090970651C}">
      <dgm:prSet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Producers publish data to a particular partition of a particular topic</a:t>
          </a:r>
        </a:p>
      </dgm:t>
    </dgm:pt>
    <dgm:pt modelId="{C8FAAE98-D77A-1548-B666-62EBE4595887}" type="parTrans" cxnId="{157A11E0-E063-F942-B569-453219BCB241}">
      <dgm:prSet/>
      <dgm:spPr/>
      <dgm:t>
        <a:bodyPr/>
        <a:lstStyle/>
        <a:p>
          <a:endParaRPr lang="en-US"/>
        </a:p>
      </dgm:t>
    </dgm:pt>
    <dgm:pt modelId="{4E792584-3F92-9A4D-B683-CC3C757462E3}" type="sibTrans" cxnId="{157A11E0-E063-F942-B569-453219BCB241}">
      <dgm:prSet/>
      <dgm:spPr/>
      <dgm:t>
        <a:bodyPr/>
        <a:lstStyle/>
        <a:p>
          <a:endParaRPr lang="en-US"/>
        </a:p>
      </dgm:t>
    </dgm:pt>
    <dgm:pt modelId="{BEDCF659-95AD-ED4E-82AE-8FBA01F02632}">
      <dgm:prSet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data is automatically written to the leader partition</a:t>
          </a:r>
        </a:p>
      </dgm:t>
    </dgm:pt>
    <dgm:pt modelId="{4FFE0F2A-5425-5D4B-9C47-CC6BA3BCC1E7}" type="parTrans" cxnId="{8C28103A-0DE5-D64A-86CF-9F16CD3BD789}">
      <dgm:prSet/>
      <dgm:spPr/>
      <dgm:t>
        <a:bodyPr/>
        <a:lstStyle/>
        <a:p>
          <a:endParaRPr lang="en-US"/>
        </a:p>
      </dgm:t>
    </dgm:pt>
    <dgm:pt modelId="{561BAE62-3188-B948-B5B3-3EE89CC3A5B1}" type="sibTrans" cxnId="{8C28103A-0DE5-D64A-86CF-9F16CD3BD789}">
      <dgm:prSet/>
      <dgm:spPr/>
      <dgm:t>
        <a:bodyPr/>
        <a:lstStyle/>
        <a:p>
          <a:endParaRPr lang="en-US"/>
        </a:p>
      </dgm:t>
    </dgm:pt>
    <dgm:pt modelId="{4ECAA058-F316-C64E-B717-45C4068FB91E}">
      <dgm:prSet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It is the responsibility of the producer to implement a partitioning mechanism of its data &amp; then push it to the relevant partition</a:t>
          </a:r>
        </a:p>
      </dgm:t>
    </dgm:pt>
    <dgm:pt modelId="{762570F0-4799-CD4A-AEB2-A5BCD6AE0B13}" type="parTrans" cxnId="{69E79CE0-1C53-8B46-8A4B-E3B29F360DF0}">
      <dgm:prSet/>
      <dgm:spPr/>
      <dgm:t>
        <a:bodyPr/>
        <a:lstStyle/>
        <a:p>
          <a:endParaRPr lang="en-US"/>
        </a:p>
      </dgm:t>
    </dgm:pt>
    <dgm:pt modelId="{4A60A2E4-B8C2-1B4B-BDF0-4D2F0187F143}" type="sibTrans" cxnId="{69E79CE0-1C53-8B46-8A4B-E3B29F360DF0}">
      <dgm:prSet/>
      <dgm:spPr/>
      <dgm:t>
        <a:bodyPr/>
        <a:lstStyle/>
        <a:p>
          <a:endParaRPr lang="en-US"/>
        </a:p>
      </dgm:t>
    </dgm:pt>
    <dgm:pt modelId="{CCE9B38A-280B-9140-9604-84571F42B3B7}">
      <dgm:prSet/>
      <dgm:spPr/>
      <dgm:t>
        <a:bodyPr/>
        <a:lstStyle/>
        <a:p>
          <a:pPr rtl="0"/>
          <a:r>
            <a:rPr lang="en-US" dirty="0"/>
            <a:t>Consumer</a:t>
          </a:r>
        </a:p>
      </dgm:t>
    </dgm:pt>
    <dgm:pt modelId="{CAEBEA2B-C03B-BB4E-88D6-C9D73B10E633}" type="parTrans" cxnId="{953BF657-E56F-E546-AEE8-A98D69041547}">
      <dgm:prSet/>
      <dgm:spPr/>
      <dgm:t>
        <a:bodyPr/>
        <a:lstStyle/>
        <a:p>
          <a:endParaRPr lang="en-US"/>
        </a:p>
      </dgm:t>
    </dgm:pt>
    <dgm:pt modelId="{CCE63C9E-16E8-394A-867A-5454F0451903}" type="sibTrans" cxnId="{953BF657-E56F-E546-AEE8-A98D69041547}">
      <dgm:prSet/>
      <dgm:spPr/>
      <dgm:t>
        <a:bodyPr/>
        <a:lstStyle/>
        <a:p>
          <a:endParaRPr lang="en-US"/>
        </a:p>
      </dgm:t>
    </dgm:pt>
    <dgm:pt modelId="{9374D650-C98D-9A4D-88EB-EA4B8099F2EF}">
      <dgm:prSet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Consumers belong to a 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consumer group</a:t>
          </a:r>
        </a:p>
      </dgm:t>
    </dgm:pt>
    <dgm:pt modelId="{7CA1FCB1-7A85-D542-84EC-C5CC2C9DDC64}" type="parTrans" cxnId="{9D986CFF-35E2-A944-983D-B7623C8FFD98}">
      <dgm:prSet/>
      <dgm:spPr/>
      <dgm:t>
        <a:bodyPr/>
        <a:lstStyle/>
        <a:p>
          <a:endParaRPr lang="en-US"/>
        </a:p>
      </dgm:t>
    </dgm:pt>
    <dgm:pt modelId="{71D9C7D4-551A-1C4C-BA97-51E9CF77ACE7}" type="sibTrans" cxnId="{9D986CFF-35E2-A944-983D-B7623C8FFD98}">
      <dgm:prSet/>
      <dgm:spPr/>
      <dgm:t>
        <a:bodyPr/>
        <a:lstStyle/>
        <a:p>
          <a:endParaRPr lang="en-US"/>
        </a:p>
      </dgm:t>
    </dgm:pt>
    <dgm:pt modelId="{FCCB3F34-DF6F-B645-8832-F7F6550813E5}">
      <dgm:prSet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Each record in a topic is delivered to one instance in a particular consumer group</a:t>
          </a:r>
        </a:p>
      </dgm:t>
    </dgm:pt>
    <dgm:pt modelId="{B4CC7998-70DD-CE42-851B-928F1490881A}" type="parTrans" cxnId="{9277621B-8431-664C-B8A1-A5CBB5028342}">
      <dgm:prSet/>
      <dgm:spPr/>
      <dgm:t>
        <a:bodyPr/>
        <a:lstStyle/>
        <a:p>
          <a:endParaRPr lang="en-US"/>
        </a:p>
      </dgm:t>
    </dgm:pt>
    <dgm:pt modelId="{E47A839C-F937-804E-B0BC-78890AB44134}" type="sibTrans" cxnId="{9277621B-8431-664C-B8A1-A5CBB5028342}">
      <dgm:prSet/>
      <dgm:spPr/>
      <dgm:t>
        <a:bodyPr/>
        <a:lstStyle/>
        <a:p>
          <a:endParaRPr lang="en-US"/>
        </a:p>
      </dgm:t>
    </dgm:pt>
    <dgm:pt modelId="{4AEC7709-D141-834B-98F2-DE75B06E1D79}" type="pres">
      <dgm:prSet presAssocID="{4EC2CDD0-0794-274E-B887-E2D67EBC239C}" presName="linearFlow" presStyleCnt="0">
        <dgm:presLayoutVars>
          <dgm:dir/>
          <dgm:animLvl val="lvl"/>
          <dgm:resizeHandles val="exact"/>
        </dgm:presLayoutVars>
      </dgm:prSet>
      <dgm:spPr/>
    </dgm:pt>
    <dgm:pt modelId="{D85BD6F4-515D-604C-9C6E-D13CDCD795E5}" type="pres">
      <dgm:prSet presAssocID="{AC6A002F-5622-5C48-93E1-DB9F95E89487}" presName="composite" presStyleCnt="0"/>
      <dgm:spPr/>
    </dgm:pt>
    <dgm:pt modelId="{7757D9A8-33E5-7C41-B310-BCC667727029}" type="pres">
      <dgm:prSet presAssocID="{AC6A002F-5622-5C48-93E1-DB9F95E89487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C3C3142-E325-0943-AA3C-F7BC7805BE04}" type="pres">
      <dgm:prSet presAssocID="{AC6A002F-5622-5C48-93E1-DB9F95E89487}" presName="descendantText" presStyleLbl="alignAcc1" presStyleIdx="0" presStyleCnt="2">
        <dgm:presLayoutVars>
          <dgm:bulletEnabled val="1"/>
        </dgm:presLayoutVars>
      </dgm:prSet>
      <dgm:spPr/>
    </dgm:pt>
    <dgm:pt modelId="{1170939E-FC28-CD4A-BC67-28FD2C7FD3E8}" type="pres">
      <dgm:prSet presAssocID="{F501D52F-3052-7B49-A12B-362478E5C85D}" presName="sp" presStyleCnt="0"/>
      <dgm:spPr/>
    </dgm:pt>
    <dgm:pt modelId="{4694CFD1-A891-DC40-A0AA-F02B90E46D23}" type="pres">
      <dgm:prSet presAssocID="{CCE9B38A-280B-9140-9604-84571F42B3B7}" presName="composite" presStyleCnt="0"/>
      <dgm:spPr/>
    </dgm:pt>
    <dgm:pt modelId="{34E19484-1E9B-8543-B44D-A51414C52D66}" type="pres">
      <dgm:prSet presAssocID="{CCE9B38A-280B-9140-9604-84571F42B3B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4F3A7640-0DE8-594B-8128-4E79BE008522}" type="pres">
      <dgm:prSet presAssocID="{CCE9B38A-280B-9140-9604-84571F42B3B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9277621B-8431-664C-B8A1-A5CBB5028342}" srcId="{CCE9B38A-280B-9140-9604-84571F42B3B7}" destId="{FCCB3F34-DF6F-B645-8832-F7F6550813E5}" srcOrd="1" destOrd="0" parTransId="{B4CC7998-70DD-CE42-851B-928F1490881A}" sibTransId="{E47A839C-F937-804E-B0BC-78890AB44134}"/>
    <dgm:cxn modelId="{8C28103A-0DE5-D64A-86CF-9F16CD3BD789}" srcId="{AC6A002F-5622-5C48-93E1-DB9F95E89487}" destId="{BEDCF659-95AD-ED4E-82AE-8FBA01F02632}" srcOrd="1" destOrd="0" parTransId="{4FFE0F2A-5425-5D4B-9C47-CC6BA3BCC1E7}" sibTransId="{561BAE62-3188-B948-B5B3-3EE89CC3A5B1}"/>
    <dgm:cxn modelId="{9F403F3C-9A06-8249-84F4-F4FD39416EAF}" type="presOf" srcId="{4EC2CDD0-0794-274E-B887-E2D67EBC239C}" destId="{4AEC7709-D141-834B-98F2-DE75B06E1D79}" srcOrd="0" destOrd="0" presId="urn:microsoft.com/office/officeart/2005/8/layout/chevron2"/>
    <dgm:cxn modelId="{27C27140-E9A4-4F45-8366-A492CD69B093}" srcId="{4EC2CDD0-0794-274E-B887-E2D67EBC239C}" destId="{AC6A002F-5622-5C48-93E1-DB9F95E89487}" srcOrd="0" destOrd="0" parTransId="{FC728AA1-A185-DF4B-9EB1-C9B0B939EC97}" sibTransId="{F501D52F-3052-7B49-A12B-362478E5C85D}"/>
    <dgm:cxn modelId="{A7B1495C-53D8-9C4F-8567-5345F06F3735}" type="presOf" srcId="{FCCB3F34-DF6F-B645-8832-F7F6550813E5}" destId="{4F3A7640-0DE8-594B-8128-4E79BE008522}" srcOrd="0" destOrd="1" presId="urn:microsoft.com/office/officeart/2005/8/layout/chevron2"/>
    <dgm:cxn modelId="{4ED80B70-CBBB-8A49-930C-83A94332ED2A}" type="presOf" srcId="{4ECAA058-F316-C64E-B717-45C4068FB91E}" destId="{0C3C3142-E325-0943-AA3C-F7BC7805BE04}" srcOrd="0" destOrd="2" presId="urn:microsoft.com/office/officeart/2005/8/layout/chevron2"/>
    <dgm:cxn modelId="{953BF657-E56F-E546-AEE8-A98D69041547}" srcId="{4EC2CDD0-0794-274E-B887-E2D67EBC239C}" destId="{CCE9B38A-280B-9140-9604-84571F42B3B7}" srcOrd="1" destOrd="0" parTransId="{CAEBEA2B-C03B-BB4E-88D6-C9D73B10E633}" sibTransId="{CCE63C9E-16E8-394A-867A-5454F0451903}"/>
    <dgm:cxn modelId="{BE2B927A-4D5A-DA4F-8FAD-7DBEC542E1D1}" type="presOf" srcId="{CCE9B38A-280B-9140-9604-84571F42B3B7}" destId="{34E19484-1E9B-8543-B44D-A51414C52D66}" srcOrd="0" destOrd="0" presId="urn:microsoft.com/office/officeart/2005/8/layout/chevron2"/>
    <dgm:cxn modelId="{838F257C-4D6E-D748-A0C7-B66240B5E856}" type="presOf" srcId="{9374D650-C98D-9A4D-88EB-EA4B8099F2EF}" destId="{4F3A7640-0DE8-594B-8128-4E79BE008522}" srcOrd="0" destOrd="0" presId="urn:microsoft.com/office/officeart/2005/8/layout/chevron2"/>
    <dgm:cxn modelId="{000E67AD-0138-5641-A831-F36BFAA6DDDF}" type="presOf" srcId="{AC6A002F-5622-5C48-93E1-DB9F95E89487}" destId="{7757D9A8-33E5-7C41-B310-BCC667727029}" srcOrd="0" destOrd="0" presId="urn:microsoft.com/office/officeart/2005/8/layout/chevron2"/>
    <dgm:cxn modelId="{B5B2D0C1-5F6F-3746-A9EE-6EBC58188775}" type="presOf" srcId="{4FB3E45C-3779-2948-9108-A8090970651C}" destId="{0C3C3142-E325-0943-AA3C-F7BC7805BE04}" srcOrd="0" destOrd="0" presId="urn:microsoft.com/office/officeart/2005/8/layout/chevron2"/>
    <dgm:cxn modelId="{92351ED5-9774-6F47-9C31-31E038ED646D}" type="presOf" srcId="{BEDCF659-95AD-ED4E-82AE-8FBA01F02632}" destId="{0C3C3142-E325-0943-AA3C-F7BC7805BE04}" srcOrd="0" destOrd="1" presId="urn:microsoft.com/office/officeart/2005/8/layout/chevron2"/>
    <dgm:cxn modelId="{157A11E0-E063-F942-B569-453219BCB241}" srcId="{AC6A002F-5622-5C48-93E1-DB9F95E89487}" destId="{4FB3E45C-3779-2948-9108-A8090970651C}" srcOrd="0" destOrd="0" parTransId="{C8FAAE98-D77A-1548-B666-62EBE4595887}" sibTransId="{4E792584-3F92-9A4D-B683-CC3C757462E3}"/>
    <dgm:cxn modelId="{69E79CE0-1C53-8B46-8A4B-E3B29F360DF0}" srcId="{AC6A002F-5622-5C48-93E1-DB9F95E89487}" destId="{4ECAA058-F316-C64E-B717-45C4068FB91E}" srcOrd="2" destOrd="0" parTransId="{762570F0-4799-CD4A-AEB2-A5BCD6AE0B13}" sibTransId="{4A60A2E4-B8C2-1B4B-BDF0-4D2F0187F143}"/>
    <dgm:cxn modelId="{9D986CFF-35E2-A944-983D-B7623C8FFD98}" srcId="{CCE9B38A-280B-9140-9604-84571F42B3B7}" destId="{9374D650-C98D-9A4D-88EB-EA4B8099F2EF}" srcOrd="0" destOrd="0" parTransId="{7CA1FCB1-7A85-D542-84EC-C5CC2C9DDC64}" sibTransId="{71D9C7D4-551A-1C4C-BA97-51E9CF77ACE7}"/>
    <dgm:cxn modelId="{56811FE4-6B11-CB47-BEBD-4B692C318D51}" type="presParOf" srcId="{4AEC7709-D141-834B-98F2-DE75B06E1D79}" destId="{D85BD6F4-515D-604C-9C6E-D13CDCD795E5}" srcOrd="0" destOrd="0" presId="urn:microsoft.com/office/officeart/2005/8/layout/chevron2"/>
    <dgm:cxn modelId="{BB3FBDF4-3F00-7248-BDF9-139A0DD0E35E}" type="presParOf" srcId="{D85BD6F4-515D-604C-9C6E-D13CDCD795E5}" destId="{7757D9A8-33E5-7C41-B310-BCC667727029}" srcOrd="0" destOrd="0" presId="urn:microsoft.com/office/officeart/2005/8/layout/chevron2"/>
    <dgm:cxn modelId="{5B1242FD-6286-EE45-9CF1-C25054CD926F}" type="presParOf" srcId="{D85BD6F4-515D-604C-9C6E-D13CDCD795E5}" destId="{0C3C3142-E325-0943-AA3C-F7BC7805BE04}" srcOrd="1" destOrd="0" presId="urn:microsoft.com/office/officeart/2005/8/layout/chevron2"/>
    <dgm:cxn modelId="{3118CD0B-A017-5B4D-8403-B627A4798A77}" type="presParOf" srcId="{4AEC7709-D141-834B-98F2-DE75B06E1D79}" destId="{1170939E-FC28-CD4A-BC67-28FD2C7FD3E8}" srcOrd="1" destOrd="0" presId="urn:microsoft.com/office/officeart/2005/8/layout/chevron2"/>
    <dgm:cxn modelId="{1446123C-103D-A149-80D7-A2882D1A8019}" type="presParOf" srcId="{4AEC7709-D141-834B-98F2-DE75B06E1D79}" destId="{4694CFD1-A891-DC40-A0AA-F02B90E46D23}" srcOrd="2" destOrd="0" presId="urn:microsoft.com/office/officeart/2005/8/layout/chevron2"/>
    <dgm:cxn modelId="{727D2B9B-1530-FC40-9E6D-D223200696B0}" type="presParOf" srcId="{4694CFD1-A891-DC40-A0AA-F02B90E46D23}" destId="{34E19484-1E9B-8543-B44D-A51414C52D66}" srcOrd="0" destOrd="0" presId="urn:microsoft.com/office/officeart/2005/8/layout/chevron2"/>
    <dgm:cxn modelId="{5D6E4139-3F31-3245-AA6A-9E7C203E6C5A}" type="presParOf" srcId="{4694CFD1-A891-DC40-A0AA-F02B90E46D23}" destId="{4F3A7640-0DE8-594B-8128-4E79BE00852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7D9A8-33E5-7C41-B310-BCC667727029}">
      <dsp:nvSpPr>
        <dsp:cNvPr id="0" name=""/>
        <dsp:cNvSpPr/>
      </dsp:nvSpPr>
      <dsp:spPr>
        <a:xfrm rot="5400000">
          <a:off x="-381141" y="382265"/>
          <a:ext cx="2540942" cy="177865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Producer</a:t>
          </a:r>
        </a:p>
      </dsp:txBody>
      <dsp:txXfrm rot="-5400000">
        <a:off x="1" y="890454"/>
        <a:ext cx="1778659" cy="762283"/>
      </dsp:txXfrm>
    </dsp:sp>
    <dsp:sp modelId="{0C3C3142-E325-0943-AA3C-F7BC7805BE04}">
      <dsp:nvSpPr>
        <dsp:cNvPr id="0" name=""/>
        <dsp:cNvSpPr/>
      </dsp:nvSpPr>
      <dsp:spPr>
        <a:xfrm rot="5400000">
          <a:off x="3873523" y="-2093739"/>
          <a:ext cx="1651612" cy="58413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Producers publish data to a particular partition of a particular topic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data is automatically written to the leader partition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is the responsibility of the producer to implement a partitioning mechanism of its data &amp; then push it to the relevant partition</a:t>
          </a:r>
        </a:p>
      </dsp:txBody>
      <dsp:txXfrm rot="-5400000">
        <a:off x="1778660" y="81749"/>
        <a:ext cx="5760715" cy="1490362"/>
      </dsp:txXfrm>
    </dsp:sp>
    <dsp:sp modelId="{34E19484-1E9B-8543-B44D-A51414C52D66}">
      <dsp:nvSpPr>
        <dsp:cNvPr id="0" name=""/>
        <dsp:cNvSpPr/>
      </dsp:nvSpPr>
      <dsp:spPr>
        <a:xfrm rot="5400000">
          <a:off x="-381141" y="2639674"/>
          <a:ext cx="2540942" cy="177865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Consumer</a:t>
          </a:r>
        </a:p>
      </dsp:txBody>
      <dsp:txXfrm rot="-5400000">
        <a:off x="1" y="3147863"/>
        <a:ext cx="1778659" cy="762283"/>
      </dsp:txXfrm>
    </dsp:sp>
    <dsp:sp modelId="{4F3A7640-0DE8-594B-8128-4E79BE008522}">
      <dsp:nvSpPr>
        <dsp:cNvPr id="0" name=""/>
        <dsp:cNvSpPr/>
      </dsp:nvSpPr>
      <dsp:spPr>
        <a:xfrm rot="5400000">
          <a:off x="3873523" y="163669"/>
          <a:ext cx="1651612" cy="58413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Consumers belong to a </a:t>
          </a:r>
          <a:r>
            <a:rPr lang="en-US" sz="17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consumer group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Each record in a topic is delivered to one instance in a particular consumer group</a:t>
          </a:r>
        </a:p>
      </dsp:txBody>
      <dsp:txXfrm rot="-5400000">
        <a:off x="1778660" y="2339158"/>
        <a:ext cx="5760715" cy="1490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FE0E2-BCB3-4290-B2E2-6A0B7FE506E0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298EC-C673-4FC3-BC58-EF94A0239A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032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091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0131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458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6667 is the port in which my </a:t>
            </a:r>
            <a:r>
              <a:rPr lang="en-CA" dirty="0" err="1"/>
              <a:t>kafka</a:t>
            </a:r>
            <a:r>
              <a:rPr lang="en-CA" dirty="0"/>
              <a:t> server will run .</a:t>
            </a:r>
            <a:r>
              <a:rPr lang="en-CA" b="1" dirty="0"/>
              <a:t>Basically if producer and consumer have to connect to Kafka server this Kafka broker they have to connect to this port </a:t>
            </a:r>
          </a:p>
          <a:p>
            <a:r>
              <a:rPr lang="en-CA" b="1" dirty="0"/>
              <a:t>Socket receive buffer :</a:t>
            </a:r>
            <a:r>
              <a:rPr lang="en-CA" dirty="0"/>
              <a:t>Every network port has buffer associated with it. (102400 is number of bytes.)</a:t>
            </a:r>
          </a:p>
          <a:p>
            <a:r>
              <a:rPr lang="en-CA" dirty="0"/>
              <a:t>Socket send buffer :</a:t>
            </a:r>
          </a:p>
          <a:p>
            <a:r>
              <a:rPr lang="en-CA" dirty="0"/>
              <a:t>Socket request max bytes :What is the maximum number of request come in .Request has payload</a:t>
            </a:r>
          </a:p>
          <a:p>
            <a:r>
              <a:rPr lang="en-CA" dirty="0"/>
              <a:t>For this broker where is the log file.</a:t>
            </a:r>
          </a:p>
          <a:p>
            <a:r>
              <a:rPr lang="en-CA" dirty="0"/>
              <a:t>Default number of partition is 1 that broker can have per topic.</a:t>
            </a:r>
          </a:p>
          <a:p>
            <a:r>
              <a:rPr lang="en-CA" dirty="0"/>
              <a:t>Log retention hour : How many hours the message stay in Kafka before it is deleted.</a:t>
            </a:r>
          </a:p>
          <a:p>
            <a:r>
              <a:rPr lang="en-CA" dirty="0"/>
              <a:t>Log retention byte : same concept but whatever come first it will take that</a:t>
            </a:r>
          </a:p>
          <a:p>
            <a:r>
              <a:rPr lang="en-CA" dirty="0"/>
              <a:t>Where is my zookeeper running  ? </a:t>
            </a:r>
            <a:r>
              <a:rPr lang="en-CA" b="1" dirty="0"/>
              <a:t>On local host on port 2181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2865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/</a:t>
            </a:r>
            <a:r>
              <a:rPr lang="en-CA" dirty="0" err="1"/>
              <a:t>usr</a:t>
            </a:r>
            <a:r>
              <a:rPr lang="en-CA" dirty="0"/>
              <a:t>/</a:t>
            </a:r>
            <a:r>
              <a:rPr lang="en-CA" dirty="0" err="1"/>
              <a:t>hdp</a:t>
            </a:r>
            <a:r>
              <a:rPr lang="en-CA" dirty="0"/>
              <a:t>/current/</a:t>
            </a:r>
            <a:r>
              <a:rPr lang="en-CA" dirty="0" err="1"/>
              <a:t>kafka</a:t>
            </a:r>
            <a:r>
              <a:rPr lang="en-CA" dirty="0"/>
              <a:t>-broker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0283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brookerId</a:t>
            </a:r>
            <a:r>
              <a:rPr lang="en-CA" dirty="0"/>
              <a:t>= 1001 means only one broker </a:t>
            </a:r>
          </a:p>
          <a:p>
            <a:r>
              <a:rPr lang="en-CA" dirty="0"/>
              <a:t>In my physical machine I am running Kafka cluster with a single broker.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4916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Lets go and create a topic 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2633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CA" dirty="0"/>
              <a:t>Disable-rack-aware : </a:t>
            </a:r>
            <a:r>
              <a:rPr lang="en-CA" dirty="0" err="1"/>
              <a:t>interms</a:t>
            </a:r>
            <a:r>
              <a:rPr lang="en-CA" dirty="0"/>
              <a:t> of replica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8079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Hadoop replica is 2 : </a:t>
            </a:r>
            <a:r>
              <a:rPr lang="en-CA" dirty="0"/>
              <a:t>each block has two copies of data</a:t>
            </a:r>
          </a:p>
          <a:p>
            <a:r>
              <a:rPr lang="en-CA" b="1" dirty="0"/>
              <a:t>Kafka replication factor is 2 : </a:t>
            </a:r>
            <a:r>
              <a:rPr lang="en-CA" dirty="0"/>
              <a:t>there will be total of 3 copies .why ?the reason is Leader .</a:t>
            </a:r>
          </a:p>
          <a:p>
            <a:r>
              <a:rPr lang="en-CA" dirty="0"/>
              <a:t>Leader means every partition of particular topic has a leader partition .Each replica has a leader partition .There is one primary partition  and there are two follower partitions. </a:t>
            </a:r>
          </a:p>
          <a:p>
            <a:r>
              <a:rPr lang="en-CA" dirty="0"/>
              <a:t>So if I say replication factor is 2 means there is one leader partition and two follower partitions</a:t>
            </a:r>
          </a:p>
          <a:p>
            <a:r>
              <a:rPr lang="en-CA" dirty="0"/>
              <a:t>Leader partition is the partition where data is being read .When consumer read from a particular partition they read from leader partition . They do not read from all other partitions.</a:t>
            </a:r>
          </a:p>
          <a:p>
            <a:r>
              <a:rPr lang="en-CA" dirty="0"/>
              <a:t>They do not read from all the copies from same partitions. why / because those are copies.</a:t>
            </a:r>
          </a:p>
          <a:p>
            <a:r>
              <a:rPr lang="en-CA" dirty="0"/>
              <a:t>The follower partitions are trying to sync themselves to reader partitions. That is a silent replication happens within a </a:t>
            </a:r>
            <a:r>
              <a:rPr lang="en-CA" dirty="0" err="1"/>
              <a:t>kafka</a:t>
            </a:r>
            <a:r>
              <a:rPr lang="en-CA" dirty="0"/>
              <a:t> .Kafka does it by </a:t>
            </a:r>
            <a:r>
              <a:rPr lang="en-CA" dirty="0" err="1"/>
              <a:t>itself.You</a:t>
            </a:r>
            <a:r>
              <a:rPr lang="en-CA" dirty="0"/>
              <a:t> do not see it but it happens.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695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received an error because I am running only one broker but I specify the number of partition as 2 .</a:t>
            </a:r>
          </a:p>
          <a:p>
            <a:endParaRPr lang="en-CA" dirty="0"/>
          </a:p>
          <a:p>
            <a:r>
              <a:rPr lang="en-CA" dirty="0"/>
              <a:t>We can resolve it in two way : 1.creates another partition or use --under-replicated-partitions 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./kafka-topics.sh  --zookeeper localhost:2181 --create --topic </a:t>
            </a:r>
            <a:r>
              <a:rPr lang="en-CA" dirty="0" err="1"/>
              <a:t>test_topic</a:t>
            </a:r>
            <a:r>
              <a:rPr lang="en-CA" dirty="0"/>
              <a:t> --partitions 2 --replication-factor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4423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83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71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915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Lets create another broker .To create another broker in the same machine I need to create a </a:t>
            </a:r>
            <a:r>
              <a:rPr lang="en-CA" dirty="0" err="1"/>
              <a:t>server.properties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/</a:t>
            </a:r>
            <a:r>
              <a:rPr lang="en-CA" dirty="0" err="1"/>
              <a:t>usr</a:t>
            </a:r>
            <a:r>
              <a:rPr lang="en-CA" dirty="0"/>
              <a:t>/</a:t>
            </a:r>
            <a:r>
              <a:rPr lang="en-CA" dirty="0" err="1"/>
              <a:t>hdp</a:t>
            </a:r>
            <a:r>
              <a:rPr lang="en-CA" dirty="0"/>
              <a:t>/current/</a:t>
            </a:r>
            <a:r>
              <a:rPr lang="en-CA" dirty="0" err="1"/>
              <a:t>kafka</a:t>
            </a:r>
            <a:r>
              <a:rPr lang="en-CA" dirty="0"/>
              <a:t>-broker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./kafka-topics.sh --zookeeper localhost:2181 --describe --topic </a:t>
            </a:r>
            <a:r>
              <a:rPr lang="en-CA" dirty="0" err="1"/>
              <a:t>pedram_test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1917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7820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37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 the first diagram the replica is 1001 (replication factor 1)means we have only one replica of leader </a:t>
            </a:r>
          </a:p>
          <a:p>
            <a:r>
              <a:rPr lang="en-CA" dirty="0"/>
              <a:t>In the first diagram the replica is 1001,1006 (replication factor 2)means we have only TW0 replica of leader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036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152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526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415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902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5356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0329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Each broker has a limit to hold the number of partition.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4377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Within each partition each record has an offset</a:t>
            </a:r>
          </a:p>
          <a:p>
            <a:r>
              <a:rPr lang="en-CA" dirty="0"/>
              <a:t>Offset is nothing than the position of the message or record within the partition. Offset 0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5147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Leader reads and write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994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For partition 0 read and write will happens on the broker 1006. The other partitions are sync with leader 1006 silently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For partition 1 read and write will happens on the broker 1001. The other partitions are sync with leader 1001 silently</a:t>
            </a:r>
          </a:p>
          <a:p>
            <a:endParaRPr lang="en-CA" dirty="0"/>
          </a:p>
          <a:p>
            <a:r>
              <a:rPr lang="en-CA" dirty="0"/>
              <a:t>The other partitions are sync with leader 1001 silently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6789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4387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Cosole</a:t>
            </a:r>
            <a:r>
              <a:rPr lang="en-CA" dirty="0"/>
              <a:t>-producer is a command line tool to produce messages to Kafka</a:t>
            </a:r>
          </a:p>
          <a:p>
            <a:endParaRPr lang="en-CA" dirty="0"/>
          </a:p>
          <a:p>
            <a:r>
              <a:rPr lang="en-CA" dirty="0"/>
              <a:t>cd /</a:t>
            </a:r>
            <a:r>
              <a:rPr lang="en-CA" dirty="0" err="1"/>
              <a:t>usr</a:t>
            </a:r>
            <a:r>
              <a:rPr lang="en-CA" dirty="0"/>
              <a:t>/</a:t>
            </a:r>
            <a:r>
              <a:rPr lang="en-CA" dirty="0" err="1"/>
              <a:t>hdp</a:t>
            </a:r>
            <a:r>
              <a:rPr lang="en-CA" dirty="0"/>
              <a:t>/current/</a:t>
            </a:r>
            <a:r>
              <a:rPr lang="en-CA" dirty="0" err="1"/>
              <a:t>kafka</a:t>
            </a:r>
            <a:r>
              <a:rPr lang="en-CA" dirty="0"/>
              <a:t>-broker/config</a:t>
            </a:r>
          </a:p>
          <a:p>
            <a:r>
              <a:rPr lang="en-CA" dirty="0"/>
              <a:t>cd ../config</a:t>
            </a:r>
          </a:p>
          <a:p>
            <a:r>
              <a:rPr lang="en-CA" dirty="0"/>
              <a:t>zookeeper 2181</a:t>
            </a:r>
          </a:p>
          <a:p>
            <a:r>
              <a:rPr lang="en-CA" dirty="0"/>
              <a:t>listener : 6667</a:t>
            </a:r>
          </a:p>
          <a:p>
            <a:r>
              <a:rPr lang="en-CA" dirty="0"/>
              <a:t>./zookeeper-server-stop.sh stop</a:t>
            </a:r>
          </a:p>
          <a:p>
            <a:r>
              <a:rPr lang="en-CA" dirty="0"/>
              <a:t>./zookeeper-server-start.sh start</a:t>
            </a:r>
          </a:p>
          <a:p>
            <a:r>
              <a:rPr lang="en-CA" dirty="0"/>
              <a:t>./kafka-server-start.sh ../config/</a:t>
            </a:r>
            <a:r>
              <a:rPr lang="en-CA" dirty="0" err="1"/>
              <a:t>server.properties</a:t>
            </a:r>
            <a:endParaRPr lang="en-CA" dirty="0"/>
          </a:p>
          <a:p>
            <a:r>
              <a:rPr lang="en-CA" dirty="0"/>
              <a:t>./kafka-server-stop.sh ../config/</a:t>
            </a:r>
            <a:r>
              <a:rPr lang="en-CA" dirty="0" err="1"/>
              <a:t>server.properties</a:t>
            </a:r>
            <a:endParaRPr lang="en-CA" dirty="0"/>
          </a:p>
          <a:p>
            <a:r>
              <a:rPr lang="en-CA" dirty="0"/>
              <a:t>./kafka-server-start.sh ../config/server-1.properties</a:t>
            </a:r>
          </a:p>
          <a:p>
            <a:r>
              <a:rPr lang="en-CA" dirty="0"/>
              <a:t>./kafka-topics.sh --zookeeper localhost:2181 --list</a:t>
            </a:r>
          </a:p>
          <a:p>
            <a:r>
              <a:rPr lang="en-CA" dirty="0"/>
              <a:t>./kafka-topics.sh  --zookeeper localhost:2181 --create --topic </a:t>
            </a:r>
            <a:r>
              <a:rPr lang="en-CA" dirty="0" err="1"/>
              <a:t>pedram_topic</a:t>
            </a:r>
            <a:r>
              <a:rPr lang="en-CA" dirty="0"/>
              <a:t> --partitions 2 --replication-factor 2</a:t>
            </a:r>
          </a:p>
          <a:p>
            <a:r>
              <a:rPr lang="en-CA" dirty="0"/>
              <a:t>./kafka-topics.sh  --zookeeper localhost:2181 --create --topic </a:t>
            </a:r>
            <a:r>
              <a:rPr lang="en-CA" dirty="0" err="1"/>
              <a:t>pedram_topic</a:t>
            </a:r>
            <a:r>
              <a:rPr lang="en-CA" dirty="0"/>
              <a:t> --partitions 2 --replication-factor 1</a:t>
            </a:r>
          </a:p>
          <a:p>
            <a:r>
              <a:rPr lang="en-CA" dirty="0"/>
              <a:t>./kafka-topics.sh --zookeeper localhost:2181 --describe --topic </a:t>
            </a:r>
            <a:r>
              <a:rPr lang="en-CA" dirty="0" err="1"/>
              <a:t>pedram_test</a:t>
            </a:r>
            <a:endParaRPr lang="en-CA" dirty="0"/>
          </a:p>
          <a:p>
            <a:r>
              <a:rPr lang="en-CA" dirty="0"/>
              <a:t> ./kafka-topics.sh --zookeeper localhost:2181 --create --topic </a:t>
            </a:r>
            <a:r>
              <a:rPr lang="en-CA" dirty="0" err="1"/>
              <a:t>pedram_topic</a:t>
            </a:r>
            <a:r>
              <a:rPr lang="en-CA" dirty="0"/>
              <a:t> --partitions 2 --replication-factor 2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45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186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Kafka put lots of emphasis on throughput .More throughput </a:t>
            </a:r>
          </a:p>
          <a:p>
            <a:r>
              <a:rPr lang="en-CA" dirty="0"/>
              <a:t>Throughput : the amount of data which producer produce in to </a:t>
            </a:r>
            <a:r>
              <a:rPr lang="en-CA" dirty="0" err="1"/>
              <a:t>kafka</a:t>
            </a:r>
            <a:r>
              <a:rPr lang="en-CA" dirty="0"/>
              <a:t> topic.</a:t>
            </a:r>
          </a:p>
          <a:p>
            <a:r>
              <a:rPr lang="en-CA" dirty="0"/>
              <a:t>In point to point messages producer sends a message to topic and consumer reads a message from topic and in publish /subscriber is same.</a:t>
            </a:r>
          </a:p>
          <a:p>
            <a:r>
              <a:rPr lang="en-CA" dirty="0"/>
              <a:t>I n Kafka is different. Kafka says producer should not write messages one by one .It should write it as a batch .</a:t>
            </a:r>
          </a:p>
          <a:p>
            <a:r>
              <a:rPr lang="en-CA" dirty="0"/>
              <a:t>Kafka producer has two configurable value :</a:t>
            </a:r>
          </a:p>
          <a:p>
            <a:r>
              <a:rPr lang="en-CA" dirty="0"/>
              <a:t>1.Threshold volume :</a:t>
            </a:r>
          </a:p>
          <a:p>
            <a:r>
              <a:rPr lang="en-CA" dirty="0"/>
              <a:t>2.Threshold time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7660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threshold volume :100 MB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threshold time :5 SECOND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one comes first .It sends the messages when one of the two conditions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meet.assume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 are producing a message every second 10 MB 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==============================================================================================</a:t>
            </a: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1: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 threshold  - 100 MB</a:t>
            </a: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Threshold  - 60 sec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message /second –</a:t>
            </a: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msg -10 MB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 SEC – 10 msg – 10 (10mb) =100 MB .It means your volume threshold will be reach first  and it will send out all .Kafka producer does not send one message at a time.</a:t>
            </a: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Kafka producer will send batches of the messages then send them out.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============================================</a:t>
            </a: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2: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 threshold  - 100 MB</a:t>
            </a: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Threshold  - 60 sec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message /second –</a:t>
            </a: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msg -1 MB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 SEC – 10 msg – 10 (1mb) =10 MB </a:t>
            </a: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 sec -60 msg -60 (1MB) -60 mb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</a:t>
            </a:r>
            <a:r>
              <a:rPr lang="en-CA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kafka</a:t>
            </a:r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producer will send 60 messages in 60 second to </a:t>
            </a:r>
            <a:r>
              <a:rPr lang="en-CA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kafka</a:t>
            </a:r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broker.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 we make sure we receive the messages ?</a:t>
            </a:r>
          </a:p>
          <a:p>
            <a:endParaRPr lang="en-CA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C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C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7525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Cosole</a:t>
            </a:r>
            <a:r>
              <a:rPr lang="en-CA" dirty="0"/>
              <a:t>-producer is a command line tool to produce messages to Kafka</a:t>
            </a:r>
          </a:p>
          <a:p>
            <a:endParaRPr lang="en-CA" dirty="0"/>
          </a:p>
          <a:p>
            <a:r>
              <a:rPr lang="en-CA" dirty="0"/>
              <a:t>cd /</a:t>
            </a:r>
            <a:r>
              <a:rPr lang="en-CA" dirty="0" err="1"/>
              <a:t>usr</a:t>
            </a:r>
            <a:r>
              <a:rPr lang="en-CA" dirty="0"/>
              <a:t>/</a:t>
            </a:r>
            <a:r>
              <a:rPr lang="en-CA" dirty="0" err="1"/>
              <a:t>hdp</a:t>
            </a:r>
            <a:r>
              <a:rPr lang="en-CA" dirty="0"/>
              <a:t>/current/</a:t>
            </a:r>
            <a:r>
              <a:rPr lang="en-CA" dirty="0" err="1"/>
              <a:t>kafka</a:t>
            </a:r>
            <a:r>
              <a:rPr lang="en-CA" dirty="0"/>
              <a:t>-broker/config</a:t>
            </a:r>
          </a:p>
          <a:p>
            <a:r>
              <a:rPr lang="en-CA" dirty="0"/>
              <a:t>cd ../config</a:t>
            </a:r>
          </a:p>
          <a:p>
            <a:r>
              <a:rPr lang="en-CA" dirty="0"/>
              <a:t>zookeeper 2181</a:t>
            </a:r>
          </a:p>
          <a:p>
            <a:r>
              <a:rPr lang="en-CA" dirty="0"/>
              <a:t>listener : 6667</a:t>
            </a:r>
          </a:p>
          <a:p>
            <a:r>
              <a:rPr lang="en-CA" dirty="0"/>
              <a:t>./zookeeper-server-stop.sh stop</a:t>
            </a:r>
          </a:p>
          <a:p>
            <a:r>
              <a:rPr lang="en-CA" dirty="0"/>
              <a:t>./zookeeper-server-start.sh start</a:t>
            </a:r>
          </a:p>
          <a:p>
            <a:r>
              <a:rPr lang="en-CA" dirty="0"/>
              <a:t>./kafka-server-start.sh ../config/</a:t>
            </a:r>
            <a:r>
              <a:rPr lang="en-CA" dirty="0" err="1"/>
              <a:t>server.properties</a:t>
            </a:r>
            <a:endParaRPr lang="en-CA" dirty="0"/>
          </a:p>
          <a:p>
            <a:r>
              <a:rPr lang="en-CA" dirty="0"/>
              <a:t>./kafka-server-stop.sh ../config/</a:t>
            </a:r>
            <a:r>
              <a:rPr lang="en-CA" dirty="0" err="1"/>
              <a:t>server.properties</a:t>
            </a:r>
            <a:endParaRPr lang="en-CA" dirty="0"/>
          </a:p>
          <a:p>
            <a:r>
              <a:rPr lang="en-CA" dirty="0"/>
              <a:t>./kafka-server-start.sh ../config/server-1.properties</a:t>
            </a:r>
          </a:p>
          <a:p>
            <a:r>
              <a:rPr lang="en-CA" dirty="0"/>
              <a:t>./kafka-topics.sh --zookeeper localhost:2181 --list</a:t>
            </a:r>
          </a:p>
          <a:p>
            <a:r>
              <a:rPr lang="en-CA" dirty="0"/>
              <a:t>./kafka-topics.sh  --zookeeper localhost:2181 --create --topic </a:t>
            </a:r>
            <a:r>
              <a:rPr lang="en-CA" dirty="0" err="1"/>
              <a:t>pedram_topic</a:t>
            </a:r>
            <a:r>
              <a:rPr lang="en-CA" dirty="0"/>
              <a:t> --partitions 2 --replication-factor 2</a:t>
            </a:r>
          </a:p>
          <a:p>
            <a:r>
              <a:rPr lang="en-CA" dirty="0"/>
              <a:t>./kafka-topics.sh  --zookeeper localhost:2181 --create --topic </a:t>
            </a:r>
            <a:r>
              <a:rPr lang="en-CA" dirty="0" err="1"/>
              <a:t>pedram_topic</a:t>
            </a:r>
            <a:r>
              <a:rPr lang="en-CA" dirty="0"/>
              <a:t> --partitions 2 --replication-factor 1</a:t>
            </a:r>
          </a:p>
          <a:p>
            <a:r>
              <a:rPr lang="en-CA" dirty="0"/>
              <a:t>./kafka-topics.sh --zookeeper localhost:2181 --describe --topic </a:t>
            </a:r>
            <a:r>
              <a:rPr lang="en-CA" dirty="0" err="1"/>
              <a:t>pedram_test</a:t>
            </a:r>
            <a:endParaRPr lang="en-CA" dirty="0"/>
          </a:p>
          <a:p>
            <a:r>
              <a:rPr lang="en-CA" dirty="0"/>
              <a:t> ./kafka-topics.sh --zookeeper localhost:2181 --create --topic </a:t>
            </a:r>
            <a:r>
              <a:rPr lang="en-CA" dirty="0" err="1"/>
              <a:t>pedram_topic</a:t>
            </a:r>
            <a:r>
              <a:rPr lang="en-CA" dirty="0"/>
              <a:t> --partitions 2 --replication-factor 2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2330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Hello ,Key : </a:t>
            </a:r>
            <a:r>
              <a:rPr lang="en-CA" dirty="0"/>
              <a:t>Any time we are sending a message Kafka sends a message or value along with 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213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[</a:t>
            </a:r>
            <a:r>
              <a:rPr lang="en-CA" dirty="0" err="1"/>
              <a:t>root@sandbox-hdp</a:t>
            </a:r>
            <a:r>
              <a:rPr lang="en-CA" dirty="0"/>
              <a:t> bin]# ./kafka-console-consumer.sh --bootstrap-server localhost:6667 --topic </a:t>
            </a:r>
            <a:r>
              <a:rPr lang="en-CA" dirty="0" err="1"/>
              <a:t>spark_topic</a:t>
            </a:r>
            <a:r>
              <a:rPr lang="en-CA" dirty="0"/>
              <a:t> --from-beginning</a:t>
            </a:r>
          </a:p>
          <a:p>
            <a:r>
              <a:rPr lang="en-CA" dirty="0"/>
              <a:t>Kafka console consumer is also outside the </a:t>
            </a:r>
            <a:r>
              <a:rPr lang="en-CA" dirty="0" err="1"/>
              <a:t>kafka</a:t>
            </a:r>
            <a:r>
              <a:rPr lang="en-CA" dirty="0"/>
              <a:t> cluster so they do not need zookeeper .They need to know the </a:t>
            </a:r>
            <a:r>
              <a:rPr lang="en-CA" dirty="0" err="1"/>
              <a:t>url</a:t>
            </a:r>
            <a:r>
              <a:rPr lang="en-CA" dirty="0"/>
              <a:t> of broker to connect to .</a:t>
            </a:r>
            <a:r>
              <a:rPr lang="en-CA" dirty="0" err="1"/>
              <a:t>Thats</a:t>
            </a:r>
            <a:r>
              <a:rPr lang="en-CA" dirty="0"/>
              <a:t> why I need to write the </a:t>
            </a:r>
            <a:r>
              <a:rPr lang="en-CA" dirty="0" err="1"/>
              <a:t>bootsrap</a:t>
            </a:r>
            <a:r>
              <a:rPr lang="en-CA" dirty="0"/>
              <a:t> server 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bootstrap.servers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? Because you can point to many broker .If consumer is not able to connect to the first broker it will try to connect to the next broker .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also need to tell from which offset it w</a:t>
            </a:r>
          </a:p>
          <a:p>
            <a:endParaRPr lang="en-C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649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one hand I am producing to this spark topic and here in this console I am reading from topic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5206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Java API of Kafka is much better .easier to understand.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7696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7114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Create two folders :</a:t>
            </a:r>
          </a:p>
          <a:p>
            <a:r>
              <a:rPr lang="en-CA" dirty="0"/>
              <a:t>Kafka-logs and </a:t>
            </a:r>
            <a:r>
              <a:rPr lang="en-CA" dirty="0" err="1"/>
              <a:t>zookeeper_data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4696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Install Kafka in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7618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Install Kafka in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082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zookeeper-server-start.bat C:\Users\pedro\Downloads\kafka_2.12-2.2.0\config\zookeeper.properties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0003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kafka-server-start.bat C:\Users\pedro\Downloads\kafka_2.12-2.2.0\config\server.properties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54875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kafka-topics.bat --create --zookeeper localhost:2181 --replication-factor 1 --partitions 1 --topic </a:t>
            </a:r>
            <a:r>
              <a:rPr lang="en-CA" dirty="0" err="1"/>
              <a:t>spark_topic</a:t>
            </a:r>
            <a:endParaRPr lang="en-CA" dirty="0"/>
          </a:p>
          <a:p>
            <a:r>
              <a:rPr lang="en-CA" dirty="0"/>
              <a:t>kafka-console-producer.bat --broker-list localhost:9092 --topic </a:t>
            </a:r>
            <a:r>
              <a:rPr lang="en-CA" dirty="0" err="1"/>
              <a:t>spark_topic</a:t>
            </a:r>
            <a:endParaRPr lang="en-CA" dirty="0"/>
          </a:p>
          <a:p>
            <a:r>
              <a:rPr lang="en-CA" dirty="0"/>
              <a:t>kafka-console-consumer.bat --bootstrap-server localhost:9092 --topic </a:t>
            </a:r>
            <a:r>
              <a:rPr lang="en-CA" dirty="0" err="1"/>
              <a:t>spark_topic</a:t>
            </a:r>
            <a:r>
              <a:rPr lang="en-CA" dirty="0"/>
              <a:t> --from-beginning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922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how the topics look like in Kafka .This topic has four partitions .When data is written to a particular topic ,based on the key .It uses Hash partitioning</a:t>
            </a:r>
          </a:p>
          <a:p>
            <a:r>
              <a:rPr lang="en-CA" dirty="0"/>
              <a:t>For example you write a message with key 1 ,hash partitioning hashes the key (key 1) and figure it out that it has to go to partition 1 .Then comes message number 2 goes to partition 2 ,Message number 3 goes to partition 3 ,Message number 4 goes to partition 0 ,message 5 goes to partition 1 and so on . So the </a:t>
            </a:r>
            <a:r>
              <a:rPr lang="en-CA" b="1" dirty="0"/>
              <a:t>producer writing the messages and it does not know where are they going .It writing to topics.</a:t>
            </a:r>
          </a:p>
          <a:p>
            <a:r>
              <a:rPr lang="en-CA" dirty="0"/>
              <a:t>Kafka will decide it which partition it should goes ? Based on the key . Everything happened in partition 1 is logged in commit log </a:t>
            </a:r>
          </a:p>
          <a:p>
            <a:r>
              <a:rPr lang="en-CA" dirty="0"/>
              <a:t>In Kafka ,Topic is a logical concept ,Partition is a physical thing.</a:t>
            </a:r>
          </a:p>
          <a:p>
            <a:r>
              <a:rPr lang="en-CA" dirty="0"/>
              <a:t>Ordering is maintained within particular partition</a:t>
            </a:r>
          </a:p>
          <a:p>
            <a:r>
              <a:rPr lang="en-CA" dirty="0"/>
              <a:t>When it reads it reads it from the beginning and when it writes it writes it from ends. Producer puts it at the end and consumers reads it from beginning.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2457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6253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2491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9168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Broker is JVM or  a node. Kafka runs in a cluster .Kafka is a consist of multiple nodes and each node is a JVM.</a:t>
            </a:r>
          </a:p>
          <a:p>
            <a:r>
              <a:rPr lang="en-CA" dirty="0"/>
              <a:t>Remember we had executer in Spark and within one executer we had multiple task similarly in Kafka we have brokers.</a:t>
            </a:r>
          </a:p>
          <a:p>
            <a:r>
              <a:rPr lang="en-CA" dirty="0"/>
              <a:t>Each broker is a node in Kafka cluster .Broker has a copy of  one or more partition on it.</a:t>
            </a:r>
          </a:p>
          <a:p>
            <a:r>
              <a:rPr lang="en-CA" b="1" dirty="0"/>
              <a:t>Topic A has two partitions : Partition 0 and 1 .There is another broker which contains partition 0 and 1 why ? To provide redundancy</a:t>
            </a:r>
          </a:p>
          <a:p>
            <a:r>
              <a:rPr lang="en-CA" b="0" dirty="0"/>
              <a:t>The replication factor of this topic is 2 means there will be two copies of each partition creates in </a:t>
            </a:r>
            <a:r>
              <a:rPr lang="en-CA" b="0" dirty="0" err="1"/>
              <a:t>kafka</a:t>
            </a:r>
            <a:r>
              <a:rPr lang="en-CA" b="0" dirty="0"/>
              <a:t> cluster .</a:t>
            </a:r>
          </a:p>
          <a:p>
            <a:endParaRPr lang="en-CA" b="0" dirty="0"/>
          </a:p>
          <a:p>
            <a:r>
              <a:rPr lang="en-CA" b="1" dirty="0"/>
              <a:t>Under replication :</a:t>
            </a:r>
            <a:r>
              <a:rPr lang="en-CA" b="0" dirty="0"/>
              <a:t>Replication factor is three but I have only two </a:t>
            </a:r>
            <a:r>
              <a:rPr lang="en-CA" b="0" dirty="0" err="1"/>
              <a:t>brokers.Kafka</a:t>
            </a:r>
            <a:r>
              <a:rPr lang="en-CA" b="0" dirty="0"/>
              <a:t> creates only two copies of the same partition because there are two brokers.</a:t>
            </a:r>
          </a:p>
          <a:p>
            <a:r>
              <a:rPr lang="en-CA" b="0" dirty="0"/>
              <a:t>The moment we add new broker to the cluster Kafka will immediately put the third copies of the partition there .Everything is done automatically in few minutes.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74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  <a:r>
              <a:rPr lang="en-CA" b="1" dirty="0"/>
              <a:t>Kafka Connect : </a:t>
            </a:r>
            <a:r>
              <a:rPr lang="en-CA" dirty="0"/>
              <a:t>where you can have a dynamic connection with any DB. If you have data written in DB Kafka can process is.(Google ,Facebook ,LinkedIn ,Yahoo do all things)</a:t>
            </a:r>
          </a:p>
          <a:p>
            <a:r>
              <a:rPr lang="en-CA" dirty="0"/>
              <a:t>I BELIEVE LinkedIn produce Kafka.</a:t>
            </a:r>
          </a:p>
          <a:p>
            <a:endParaRPr lang="en-CA" dirty="0"/>
          </a:p>
          <a:p>
            <a:r>
              <a:rPr lang="en-CA" dirty="0"/>
              <a:t>Kafka streams is a mechanism which you can convert a none streaming data in to streaming data or streaming source. For example you have Kafka connect you read data from </a:t>
            </a:r>
            <a:r>
              <a:rPr lang="en-CA" dirty="0" err="1"/>
              <a:t>db</a:t>
            </a:r>
            <a:r>
              <a:rPr lang="en-CA" dirty="0"/>
              <a:t> then put it in to the topic then from that topic you do certain actions and you put it in another topic and become streaming source for you.</a:t>
            </a:r>
          </a:p>
          <a:p>
            <a:r>
              <a:rPr lang="en-CA" dirty="0"/>
              <a:t>You can do any real time analytics on top of it. </a:t>
            </a:r>
          </a:p>
          <a:p>
            <a:endParaRPr lang="en-CA" dirty="0"/>
          </a:p>
          <a:p>
            <a:r>
              <a:rPr lang="en-CA" b="1" dirty="0"/>
              <a:t>Kafka is real time analytics (IoT) and Spark is near time analytics (there is delay in sending data and receiving a data).Kafka supports both .Spark does Micro batching .Waites for few second ,or minutes then process the entire batch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161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4751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Kafka relays on something calls zookeeper</a:t>
            </a:r>
          </a:p>
          <a:p>
            <a:endParaRPr lang="en-CA" dirty="0"/>
          </a:p>
          <a:p>
            <a:r>
              <a:rPr lang="en-CA" dirty="0"/>
              <a:t>Zookeeper is distributed configuration management tools and belongs to Hadoop .For example if there is a shared configuration system that your Hadoop ecosystem need it then zookeeper can be your choice which you can store those information.</a:t>
            </a:r>
          </a:p>
          <a:p>
            <a:endParaRPr lang="en-CA" dirty="0"/>
          </a:p>
          <a:p>
            <a:r>
              <a:rPr lang="en-CA" dirty="0"/>
              <a:t>/</a:t>
            </a:r>
            <a:r>
              <a:rPr lang="en-CA" dirty="0" err="1"/>
              <a:t>usr</a:t>
            </a:r>
            <a:r>
              <a:rPr lang="en-CA" dirty="0"/>
              <a:t>/</a:t>
            </a:r>
            <a:r>
              <a:rPr lang="en-CA" dirty="0" err="1"/>
              <a:t>hdp</a:t>
            </a:r>
            <a:r>
              <a:rPr lang="en-CA" dirty="0"/>
              <a:t>/current/</a:t>
            </a:r>
            <a:r>
              <a:rPr lang="en-CA" dirty="0" err="1"/>
              <a:t>kafka</a:t>
            </a:r>
            <a:r>
              <a:rPr lang="en-CA" dirty="0"/>
              <a:t>-broker</a:t>
            </a:r>
          </a:p>
          <a:p>
            <a:r>
              <a:rPr lang="en-CA" dirty="0"/>
              <a:t>You can start zookeeper from GUI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98EC-C673-4FC3-BC58-EF94A0239A1B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670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8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9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2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4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6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7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1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9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C20E-1CF8-4C42-8FC0-A7B138F15E03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416F-FD92-9747-AE2C-1CD73719B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4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wnload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TsOoQ6_QB0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7EDFC-7472-4625-BF7E-641DE239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27" y="394235"/>
            <a:ext cx="6561983" cy="63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5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738" y="0"/>
            <a:ext cx="8229600" cy="93283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Kafka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69" y="1600200"/>
            <a:ext cx="8819662" cy="4631267"/>
          </a:xfrm>
        </p:spPr>
        <p:txBody>
          <a:bodyPr/>
          <a:lstStyle/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Producers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Kafka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Kafka Streams</a:t>
            </a:r>
          </a:p>
        </p:txBody>
      </p:sp>
    </p:spTree>
    <p:extLst>
      <p:ext uri="{BB962C8B-B14F-4D97-AF65-F5344CB8AC3E}">
        <p14:creationId xmlns:p14="http://schemas.microsoft.com/office/powerpoint/2010/main" val="134756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E2C55-4FC7-4217-BE11-BA859FB9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92" y="0"/>
            <a:ext cx="2534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2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C82453-7A88-4DB6-B152-533AFC7A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9949"/>
            <a:ext cx="9144000" cy="37402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5893AD-4DC2-4079-A82A-6E2B58D03744}"/>
              </a:ext>
            </a:extLst>
          </p:cNvPr>
          <p:cNvSpPr/>
          <p:nvPr/>
        </p:nvSpPr>
        <p:spPr>
          <a:xfrm>
            <a:off x="-1" y="3733035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Kafka relays on something calls zookeeper</a:t>
            </a:r>
          </a:p>
          <a:p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Zookeeper is distributed configuration management tools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belongs to Hadoop .For example if there is a shared configuration system that your Hadoop ecosystem need it then zookeeper can be your choice which you can store those information.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hdp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/current/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kafka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-broker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start zookeeper from GUI</a:t>
            </a:r>
          </a:p>
        </p:txBody>
      </p:sp>
    </p:spTree>
    <p:extLst>
      <p:ext uri="{BB962C8B-B14F-4D97-AF65-F5344CB8AC3E}">
        <p14:creationId xmlns:p14="http://schemas.microsoft.com/office/powerpoint/2010/main" val="399862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B710F-41A0-444C-9BE8-8C4714CBC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47650"/>
            <a:ext cx="820102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7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20A62-3609-4571-B458-19DDE1E3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3" y="1094939"/>
            <a:ext cx="9144000" cy="36230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FCF44-5BFD-4A79-A90C-A2CEDE33A5C9}"/>
              </a:ext>
            </a:extLst>
          </p:cNvPr>
          <p:cNvSpPr/>
          <p:nvPr/>
        </p:nvSpPr>
        <p:spPr>
          <a:xfrm>
            <a:off x="165798" y="6289707"/>
            <a:ext cx="7993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start Kafka-services we need to specifies few thing like </a:t>
            </a:r>
            <a:r>
              <a:rPr lang="en-CA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server.properties</a:t>
            </a:r>
            <a:endParaRPr lang="en-CA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0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868100-5427-4395-9519-291FEF9C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27" y="1235281"/>
            <a:ext cx="6543675" cy="590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185C5-57C4-4EF5-9989-81BA1E7BF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2082635"/>
            <a:ext cx="417195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D6419-FD47-4B08-B4FA-8CB8BC886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75" y="3107623"/>
            <a:ext cx="333375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58636-72F4-48BB-8FD0-230E047AB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27" y="3840677"/>
            <a:ext cx="3629025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C47693-B65C-4EAB-991D-05AC5DC46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37" y="4703369"/>
            <a:ext cx="4238625" cy="74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69218-C330-4952-8690-1C0F18BD22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975" y="484415"/>
            <a:ext cx="5419725" cy="2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971EC-4466-4C9A-9C91-A720BE75AF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06" y="5667993"/>
            <a:ext cx="53625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6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DC251-4EB6-4247-87AA-0C4B5A85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88" y="0"/>
            <a:ext cx="751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0FD0C-1CBB-49AB-86F2-AEDFADFB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709"/>
            <a:ext cx="9144000" cy="54665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AC197C-B19B-450F-9FF1-C26D3DE5D035}"/>
              </a:ext>
            </a:extLst>
          </p:cNvPr>
          <p:cNvSpPr/>
          <p:nvPr/>
        </p:nvSpPr>
        <p:spPr>
          <a:xfrm>
            <a:off x="215461" y="6216952"/>
            <a:ext cx="7614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my physical machine I am running Kafka cluster with a single broker.</a:t>
            </a:r>
          </a:p>
        </p:txBody>
      </p:sp>
    </p:spTree>
    <p:extLst>
      <p:ext uri="{BB962C8B-B14F-4D97-AF65-F5344CB8AC3E}">
        <p14:creationId xmlns:p14="http://schemas.microsoft.com/office/powerpoint/2010/main" val="291483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D4B810-237B-4631-99D5-6E509C29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22" y="0"/>
            <a:ext cx="6501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77EDD8-B807-4293-B77E-D8907BEB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58" y="0"/>
            <a:ext cx="6508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C9045A-183E-4E2D-96A0-1510690300C5}"/>
              </a:ext>
            </a:extLst>
          </p:cNvPr>
          <p:cNvSpPr/>
          <p:nvPr/>
        </p:nvSpPr>
        <p:spPr>
          <a:xfrm>
            <a:off x="0" y="24615"/>
            <a:ext cx="8285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Synchronise vs Asynchronies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59F7F-25AA-45B4-93F0-BB83E94EECFE}"/>
              </a:ext>
            </a:extLst>
          </p:cNvPr>
          <p:cNvSpPr/>
          <p:nvPr/>
        </p:nvSpPr>
        <p:spPr>
          <a:xfrm>
            <a:off x="71120" y="1201647"/>
            <a:ext cx="84214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Synchronise :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sends a message directly to another application example service call.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scenario if application 1 sends a message it just sends it and forget about it. There is a problem here .What about if application 2 is down ? Application 2 never receive a message . (Banking system or critical system when we lose 1 message it will be disaster 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Asynchronies :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two application may not be up at the same time . For example application 1 is trying to send a message to application 2 but application 2 is down or its not available or there is a network problem then application 2 is not receiving a message . In Asynchronies communication is blocking call</a:t>
            </a: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another word application 1 remains block till application 2 sends an acknowledgement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avoid all this issue we use </a:t>
            </a:r>
            <a:r>
              <a:rPr lang="en-CA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messaging system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data structure and application itself which receive the message stores it and when the receiving application is available ,it pulls the message from the queue.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basis of messaging system is a </a:t>
            </a:r>
            <a:r>
              <a:rPr lang="en-CA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 or topic.</a:t>
            </a:r>
            <a:endParaRPr lang="en-CA" b="1" dirty="0">
              <a:solidFill>
                <a:srgbClr val="FF0000"/>
              </a:solidFill>
            </a:endParaRP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0291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BBF1F-1859-41F5-8706-E07DA640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5" y="379763"/>
            <a:ext cx="84582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5F941-BCE7-4DFB-926A-30A058AF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1265"/>
            <a:ext cx="9144000" cy="699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45EEB-3594-4F19-8602-A27DC01E9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3" y="3429000"/>
            <a:ext cx="9025247" cy="8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84975-97C6-48C5-AD35-258256CC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2566"/>
            <a:ext cx="9144000" cy="18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5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CA337-901F-4263-9EBE-A2F579A10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9627"/>
            <a:ext cx="9144000" cy="8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57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00948-432E-46A4-985B-5AA1E2BD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83"/>
            <a:ext cx="9144000" cy="1290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42CB3-53D3-49AA-957F-152C16C2A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26"/>
          <a:stretch/>
        </p:blipFill>
        <p:spPr>
          <a:xfrm>
            <a:off x="0" y="1429737"/>
            <a:ext cx="5495925" cy="299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F63D6-FA92-4B90-B7F5-B5A253F67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" y="5712891"/>
            <a:ext cx="9144000" cy="665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EA6BC-7AB8-4BD9-AE86-FAB3D1184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187" y="4810777"/>
            <a:ext cx="2752725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ADF3B-9BA1-4176-B295-F22390603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962" y="4435432"/>
            <a:ext cx="53149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4C92D-2DE3-40C6-B69F-3362ADB4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68221"/>
            <a:ext cx="9144000" cy="1624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E4BBBA-A5B5-4089-BABD-812F3AAA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1692790"/>
            <a:ext cx="9144000" cy="3457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968F8B-11E1-4385-BE7A-9FABAFD0A041}"/>
              </a:ext>
            </a:extLst>
          </p:cNvPr>
          <p:cNvSpPr/>
          <p:nvPr/>
        </p:nvSpPr>
        <p:spPr>
          <a:xfrm>
            <a:off x="275922" y="6103147"/>
            <a:ext cx="4556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the second broker in the same machine</a:t>
            </a:r>
          </a:p>
        </p:txBody>
      </p:sp>
    </p:spTree>
    <p:extLst>
      <p:ext uri="{BB962C8B-B14F-4D97-AF65-F5344CB8AC3E}">
        <p14:creationId xmlns:p14="http://schemas.microsoft.com/office/powerpoint/2010/main" val="3625023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C1CA4A-D1BF-40CA-95DF-A4C939A7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530518"/>
            <a:ext cx="9144000" cy="179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5D47D-A0EE-45F6-B9EA-671E287A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675" y="2682767"/>
            <a:ext cx="9144000" cy="11686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33E739-E91C-4FDA-9942-0A3982BF7658}"/>
              </a:ext>
            </a:extLst>
          </p:cNvPr>
          <p:cNvSpPr/>
          <p:nvPr/>
        </p:nvSpPr>
        <p:spPr>
          <a:xfrm>
            <a:off x="99847" y="6142816"/>
            <a:ext cx="8977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delete the previous topic and we create again as the replication facto is different now.</a:t>
            </a:r>
          </a:p>
        </p:txBody>
      </p:sp>
    </p:spTree>
    <p:extLst>
      <p:ext uri="{BB962C8B-B14F-4D97-AF65-F5344CB8AC3E}">
        <p14:creationId xmlns:p14="http://schemas.microsoft.com/office/powerpoint/2010/main" val="2648514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A5E117-42D7-4F59-9BD3-D9085B607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349"/>
            <a:ext cx="9144000" cy="847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97D18-FFE1-407E-9258-C07A0E3C6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407"/>
            <a:ext cx="9144000" cy="818745"/>
          </a:xfrm>
          <a:prstGeom prst="rect">
            <a:avLst/>
          </a:prstGeom>
        </p:spPr>
      </p:pic>
      <p:pic>
        <p:nvPicPr>
          <p:cNvPr id="6" name="Content Placeholder 3" descr="Kafka - Brokers &amp; Clusters.png">
            <a:extLst>
              <a:ext uri="{FF2B5EF4-FFF2-40B4-BE49-F238E27FC236}">
                <a16:creationId xmlns:a16="http://schemas.microsoft.com/office/drawing/2014/main" id="{C183E621-A055-4B13-A880-472EFF8EE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8" r="-5988"/>
          <a:stretch>
            <a:fillRect/>
          </a:stretch>
        </p:blipFill>
        <p:spPr>
          <a:xfrm>
            <a:off x="1114425" y="3009698"/>
            <a:ext cx="6210300" cy="3415426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CD5753-0006-4C43-8611-F2AAB5C24ABB}"/>
              </a:ext>
            </a:extLst>
          </p:cNvPr>
          <p:cNvCxnSpPr>
            <a:cxnSpLocks/>
          </p:cNvCxnSpPr>
          <p:nvPr/>
        </p:nvCxnSpPr>
        <p:spPr>
          <a:xfrm flipV="1">
            <a:off x="5324475" y="1969150"/>
            <a:ext cx="266701" cy="780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3A5557-3495-4C1F-A1A1-2804234AC4AA}"/>
              </a:ext>
            </a:extLst>
          </p:cNvPr>
          <p:cNvCxnSpPr>
            <a:cxnSpLocks/>
          </p:cNvCxnSpPr>
          <p:nvPr/>
        </p:nvCxnSpPr>
        <p:spPr>
          <a:xfrm flipV="1">
            <a:off x="4895850" y="663351"/>
            <a:ext cx="266701" cy="780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57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50AFB-8A19-4968-9CB6-04B4144D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5361"/>
            <a:ext cx="9144000" cy="890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69A4DB-CDDA-42D8-B1D4-16EA54C6CAA9}"/>
              </a:ext>
            </a:extLst>
          </p:cNvPr>
          <p:cNvSpPr/>
          <p:nvPr/>
        </p:nvSpPr>
        <p:spPr>
          <a:xfrm>
            <a:off x="83923" y="1483232"/>
            <a:ext cx="13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broker 1006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75D76-EF5E-4309-95E1-D005A1C66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155"/>
            <a:ext cx="9144000" cy="348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A2CFC0-99F5-48F9-AA97-53A12D2D84AD}"/>
              </a:ext>
            </a:extLst>
          </p:cNvPr>
          <p:cNvSpPr/>
          <p:nvPr/>
        </p:nvSpPr>
        <p:spPr>
          <a:xfrm>
            <a:off x="146241" y="3126809"/>
            <a:ext cx="1370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broker 1001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8A9D7-D69C-464A-A52C-B12E807A1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3" y="4646519"/>
            <a:ext cx="9144000" cy="8606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247C1-1DD5-42CF-A398-169A164C114C}"/>
              </a:ext>
            </a:extLst>
          </p:cNvPr>
          <p:cNvSpPr/>
          <p:nvPr/>
        </p:nvSpPr>
        <p:spPr>
          <a:xfrm>
            <a:off x="0" y="211766"/>
            <a:ext cx="810222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./kafka-server-stop.sh ../config/</a:t>
            </a:r>
            <a:r>
              <a:rPr lang="en-CA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server.properties</a:t>
            </a:r>
            <a:endParaRPr lang="en-CA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both brokers are in the same machine running this command will stop both of them so to avoid this , I just use </a:t>
            </a:r>
            <a:r>
              <a:rPr lang="en-CA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ctrl+c</a:t>
            </a:r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20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2CA04-3F5F-4677-BDE1-01B42D60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4019"/>
            <a:ext cx="9144000" cy="860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239E73-88E1-49A5-ADAB-829B5564E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3349"/>
            <a:ext cx="9144000" cy="8471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C0DE6B-CE21-4A80-9C88-4430E5CFEE17}"/>
              </a:ext>
            </a:extLst>
          </p:cNvPr>
          <p:cNvSpPr/>
          <p:nvPr/>
        </p:nvSpPr>
        <p:spPr>
          <a:xfrm>
            <a:off x="145471" y="3257550"/>
            <a:ext cx="2890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After shut down broker 1006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84481-C6D1-41DB-8DA1-E6D218F9C527}"/>
              </a:ext>
            </a:extLst>
          </p:cNvPr>
          <p:cNvSpPr/>
          <p:nvPr/>
        </p:nvSpPr>
        <p:spPr>
          <a:xfrm>
            <a:off x="0" y="1078524"/>
            <a:ext cx="3035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Before shut down broker 1006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B31FA9-2BD7-4456-9AD7-EC8D736DC033}"/>
              </a:ext>
            </a:extLst>
          </p:cNvPr>
          <p:cNvCxnSpPr>
            <a:cxnSpLocks/>
          </p:cNvCxnSpPr>
          <p:nvPr/>
        </p:nvCxnSpPr>
        <p:spPr>
          <a:xfrm flipV="1">
            <a:off x="6953251" y="2357995"/>
            <a:ext cx="0" cy="1907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9D92A1A-E163-4DA0-8080-5CBC26CA484A}"/>
              </a:ext>
            </a:extLst>
          </p:cNvPr>
          <p:cNvSpPr/>
          <p:nvPr/>
        </p:nvSpPr>
        <p:spPr>
          <a:xfrm>
            <a:off x="145470" y="6093378"/>
            <a:ext cx="7947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 tells you the historic picture .What is supposed to be there 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sync replica tells you what is currently there .</a:t>
            </a:r>
          </a:p>
        </p:txBody>
      </p:sp>
    </p:spTree>
    <p:extLst>
      <p:ext uri="{BB962C8B-B14F-4D97-AF65-F5344CB8AC3E}">
        <p14:creationId xmlns:p14="http://schemas.microsoft.com/office/powerpoint/2010/main" val="257948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C9045A-183E-4E2D-96A0-1510690300C5}"/>
              </a:ext>
            </a:extLst>
          </p:cNvPr>
          <p:cNvSpPr/>
          <p:nvPr/>
        </p:nvSpPr>
        <p:spPr>
          <a:xfrm>
            <a:off x="914400" y="-955"/>
            <a:ext cx="62722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Publisher /Subscriber vs Point </a:t>
            </a:r>
          </a:p>
          <a:p>
            <a:r>
              <a:rPr lang="en-CA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Point Communication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59F7F-25AA-45B4-93F0-BB83E94EECFE}"/>
              </a:ext>
            </a:extLst>
          </p:cNvPr>
          <p:cNvSpPr/>
          <p:nvPr/>
        </p:nvSpPr>
        <p:spPr>
          <a:xfrm>
            <a:off x="71120" y="538456"/>
            <a:ext cx="8421416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two types of communications : Point to points and Publisher /Subscriber communication</a:t>
            </a:r>
          </a:p>
          <a:p>
            <a:endParaRPr lang="en-CA" dirty="0"/>
          </a:p>
          <a:p>
            <a:endParaRPr lang="en-CA" dirty="0"/>
          </a:p>
          <a:p>
            <a:r>
              <a:rPr lang="en-CA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to points :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1 is a producer and application 2 is a consumer .Application 1 sends a message to queue and application 2 reads it from queue then deletes it from the queue.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Publisher /Subscriber :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1 sends a message to topic and any clients who has subscribed the topic will receive a copy of the message. One producer and multiple consumers.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clients who has subscribed to the topic to be able to get the message.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1045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309FBA-70EB-41D0-9695-89A1BF0C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4337"/>
            <a:ext cx="8229600" cy="352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C772C-CEA6-4327-8BD9-C2EFD2CAB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4258"/>
            <a:ext cx="9144000" cy="1021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D1F02A-570E-458A-9933-725A19913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7695"/>
            <a:ext cx="9144000" cy="772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615A73-8872-4F0A-86AA-675551672E56}"/>
              </a:ext>
            </a:extLst>
          </p:cNvPr>
          <p:cNvSpPr/>
          <p:nvPr/>
        </p:nvSpPr>
        <p:spPr>
          <a:xfrm>
            <a:off x="131380" y="61204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Bring broker 1 up again </a:t>
            </a:r>
          </a:p>
          <a:p>
            <a:r>
              <a:rPr lang="en-CA" dirty="0"/>
              <a:t>Leader will still be 1001 (leader election)</a:t>
            </a:r>
          </a:p>
        </p:txBody>
      </p:sp>
    </p:spTree>
    <p:extLst>
      <p:ext uri="{BB962C8B-B14F-4D97-AF65-F5344CB8AC3E}">
        <p14:creationId xmlns:p14="http://schemas.microsoft.com/office/powerpoint/2010/main" val="1462362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2CA04-3F5F-4677-BDE1-01B42D60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4019"/>
            <a:ext cx="9144000" cy="860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239E73-88E1-49A5-ADAB-829B5564E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3349"/>
            <a:ext cx="9144000" cy="8471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C0DE6B-CE21-4A80-9C88-4430E5CFEE17}"/>
              </a:ext>
            </a:extLst>
          </p:cNvPr>
          <p:cNvSpPr/>
          <p:nvPr/>
        </p:nvSpPr>
        <p:spPr>
          <a:xfrm>
            <a:off x="145471" y="3257550"/>
            <a:ext cx="2890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After shut down broker 1006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84481-C6D1-41DB-8DA1-E6D218F9C527}"/>
              </a:ext>
            </a:extLst>
          </p:cNvPr>
          <p:cNvSpPr/>
          <p:nvPr/>
        </p:nvSpPr>
        <p:spPr>
          <a:xfrm>
            <a:off x="0" y="1078524"/>
            <a:ext cx="3035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Before shut down broker 1006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BD0DE-74F6-449D-A87F-61D184537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71" y="5393396"/>
            <a:ext cx="9144000" cy="772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B94EE4-DA72-4887-9FE7-4096BB509559}"/>
              </a:ext>
            </a:extLst>
          </p:cNvPr>
          <p:cNvSpPr/>
          <p:nvPr/>
        </p:nvSpPr>
        <p:spPr>
          <a:xfrm>
            <a:off x="0" y="4953754"/>
            <a:ext cx="2679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After bring up broker 1006</a:t>
            </a:r>
          </a:p>
        </p:txBody>
      </p:sp>
    </p:spTree>
    <p:extLst>
      <p:ext uri="{BB962C8B-B14F-4D97-AF65-F5344CB8AC3E}">
        <p14:creationId xmlns:p14="http://schemas.microsoft.com/office/powerpoint/2010/main" val="1375651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778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Kafka Topics -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1125"/>
            <a:ext cx="8229600" cy="488631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u="sng" dirty="0"/>
              <a:t>One Broker – Broker 0</a:t>
            </a:r>
            <a:endParaRPr lang="en-GB" sz="6400" dirty="0"/>
          </a:p>
          <a:p>
            <a:pPr marL="0" indent="0">
              <a:buNone/>
            </a:pPr>
            <a:r>
              <a:rPr lang="en-US" sz="6400" dirty="0" err="1"/>
              <a:t>Topic:pedram_test</a:t>
            </a:r>
            <a:r>
              <a:rPr lang="en-US" sz="6400" dirty="0"/>
              <a:t>	PartitionCount:2	ReplicationFactor:</a:t>
            </a:r>
            <a:r>
              <a:rPr lang="en-US" sz="8000" b="1" dirty="0">
                <a:solidFill>
                  <a:srgbClr val="FF0000"/>
                </a:solidFill>
              </a:rPr>
              <a:t>1</a:t>
            </a:r>
            <a:r>
              <a:rPr lang="en-US" sz="6400" dirty="0"/>
              <a:t>	</a:t>
            </a:r>
            <a:r>
              <a:rPr lang="en-US" sz="6400" dirty="0" err="1"/>
              <a:t>Configs</a:t>
            </a:r>
            <a:r>
              <a:rPr lang="en-US" sz="6400" dirty="0"/>
              <a:t>: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	Topic: </a:t>
            </a:r>
            <a:r>
              <a:rPr lang="en-US" sz="6400" dirty="0" err="1"/>
              <a:t>pedram_test</a:t>
            </a:r>
            <a:r>
              <a:rPr lang="en-US" sz="6400" dirty="0"/>
              <a:t>	Partition: 0	Leader: 0	Replicas: 0	     </a:t>
            </a:r>
            <a:r>
              <a:rPr lang="en-US" sz="6400" dirty="0" err="1"/>
              <a:t>Isr</a:t>
            </a:r>
            <a:r>
              <a:rPr lang="en-US" sz="6400" dirty="0"/>
              <a:t>: 0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	Topic: </a:t>
            </a:r>
            <a:r>
              <a:rPr lang="en-US" sz="6400" dirty="0" err="1"/>
              <a:t>pedram_test</a:t>
            </a:r>
            <a:r>
              <a:rPr lang="en-US" sz="6400" dirty="0"/>
              <a:t>	Partition: 1	Leader: 0    Replicas: 0	</a:t>
            </a:r>
            <a:r>
              <a:rPr lang="en-US" sz="6400" dirty="0" err="1"/>
              <a:t>Isr</a:t>
            </a:r>
            <a:r>
              <a:rPr lang="en-US" sz="6400" dirty="0"/>
              <a:t>: 0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 </a:t>
            </a:r>
            <a:endParaRPr lang="en-GB" sz="6400" dirty="0"/>
          </a:p>
          <a:p>
            <a:pPr marL="0" indent="0">
              <a:buNone/>
            </a:pPr>
            <a:r>
              <a:rPr lang="en-US" sz="6400" u="sng" dirty="0"/>
              <a:t>Two Brokers – Broker 0 &amp; Broker 1</a:t>
            </a:r>
            <a:endParaRPr lang="en-GB" sz="6400" dirty="0"/>
          </a:p>
          <a:p>
            <a:pPr marL="0" indent="0">
              <a:buNone/>
            </a:pPr>
            <a:r>
              <a:rPr lang="en-US" sz="6400" dirty="0" err="1"/>
              <a:t>Topic:pedram_test</a:t>
            </a:r>
            <a:r>
              <a:rPr lang="en-US" sz="6400" dirty="0"/>
              <a:t>	PartitionCount:2	ReplicationFactor:2	</a:t>
            </a:r>
            <a:r>
              <a:rPr lang="en-US" sz="6400" dirty="0" err="1"/>
              <a:t>Configs</a:t>
            </a:r>
            <a:r>
              <a:rPr lang="en-US" sz="6400" dirty="0"/>
              <a:t>: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	Topic: </a:t>
            </a:r>
            <a:r>
              <a:rPr lang="en-US" sz="6400" dirty="0" err="1"/>
              <a:t>pedram_test</a:t>
            </a:r>
            <a:r>
              <a:rPr lang="en-US" sz="6400" dirty="0"/>
              <a:t>	Partition: 0	Leader: 1	  Replicas: 1,0	 </a:t>
            </a:r>
            <a:r>
              <a:rPr lang="en-US" sz="6400" dirty="0" err="1"/>
              <a:t>Isr</a:t>
            </a:r>
            <a:r>
              <a:rPr lang="en-US" sz="6400" dirty="0"/>
              <a:t>: 1,0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	Topic: </a:t>
            </a:r>
            <a:r>
              <a:rPr lang="en-US" sz="6400" dirty="0" err="1"/>
              <a:t>pedram_test</a:t>
            </a:r>
            <a:r>
              <a:rPr lang="en-US" sz="6400" dirty="0"/>
              <a:t>    Partition: 1	          Leader: 0	  Replicas: 0,1	 </a:t>
            </a:r>
            <a:r>
              <a:rPr lang="en-US" sz="6400" dirty="0" err="1"/>
              <a:t>Isr</a:t>
            </a:r>
            <a:r>
              <a:rPr lang="en-US" sz="6400" dirty="0"/>
              <a:t>: 0,1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 </a:t>
            </a:r>
            <a:endParaRPr lang="en-GB" sz="6400" dirty="0"/>
          </a:p>
          <a:p>
            <a:pPr marL="0" indent="0">
              <a:buNone/>
            </a:pPr>
            <a:r>
              <a:rPr lang="en-US" sz="6400" u="sng" dirty="0"/>
              <a:t>Two Brokers – Broker 0 Up &amp; Broker 1 Down</a:t>
            </a:r>
            <a:endParaRPr lang="en-GB" sz="6400" dirty="0"/>
          </a:p>
          <a:p>
            <a:pPr marL="0" indent="0">
              <a:buNone/>
            </a:pPr>
            <a:r>
              <a:rPr lang="en-US" sz="6400" dirty="0" err="1"/>
              <a:t>Topic:pedram_test</a:t>
            </a:r>
            <a:r>
              <a:rPr lang="en-US" sz="6400" dirty="0"/>
              <a:t>	PartitionCount:2	ReplicationFactor:2	</a:t>
            </a:r>
            <a:r>
              <a:rPr lang="en-US" sz="6400" dirty="0" err="1"/>
              <a:t>Configs</a:t>
            </a:r>
            <a:r>
              <a:rPr lang="en-US" sz="6400" dirty="0"/>
              <a:t>: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	Topic: </a:t>
            </a:r>
            <a:r>
              <a:rPr lang="en-US" sz="6400" dirty="0" err="1"/>
              <a:t>pedram_test</a:t>
            </a:r>
            <a:r>
              <a:rPr lang="en-US" sz="6400" dirty="0"/>
              <a:t>	Partition: 0	Leader: 0	Replicas: 1,0	</a:t>
            </a:r>
            <a:r>
              <a:rPr lang="en-US" sz="6400" dirty="0" err="1"/>
              <a:t>Isr</a:t>
            </a:r>
            <a:r>
              <a:rPr lang="en-US" sz="6400" dirty="0"/>
              <a:t>: 0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	Topic: </a:t>
            </a:r>
            <a:r>
              <a:rPr lang="en-US" sz="6400" dirty="0" err="1"/>
              <a:t>pedram_test</a:t>
            </a:r>
            <a:r>
              <a:rPr lang="en-US" sz="6400" dirty="0"/>
              <a:t>	Partition: 1	Leader: 0	Replicas: 0,1	</a:t>
            </a:r>
            <a:r>
              <a:rPr lang="en-US" sz="6400" dirty="0" err="1"/>
              <a:t>Isr</a:t>
            </a:r>
            <a:r>
              <a:rPr lang="en-US" sz="6400" dirty="0"/>
              <a:t>: 0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 </a:t>
            </a:r>
            <a:endParaRPr lang="en-GB" sz="6400" dirty="0"/>
          </a:p>
          <a:p>
            <a:pPr marL="0" indent="0">
              <a:buNone/>
            </a:pPr>
            <a:r>
              <a:rPr lang="en-US" sz="6400" u="sng" dirty="0"/>
              <a:t>Two Brokers – Broker 0 Up &amp; Broker 1 Up Again</a:t>
            </a:r>
            <a:endParaRPr lang="en-GB" sz="6400" dirty="0"/>
          </a:p>
          <a:p>
            <a:pPr marL="0" indent="0">
              <a:buNone/>
            </a:pPr>
            <a:r>
              <a:rPr lang="en-US" sz="6400" dirty="0" err="1"/>
              <a:t>Topic:pedram_test</a:t>
            </a:r>
            <a:r>
              <a:rPr lang="en-US" sz="6400" dirty="0"/>
              <a:t>	PartitionCount:2	ReplicationFactor:2	</a:t>
            </a:r>
            <a:r>
              <a:rPr lang="en-US" sz="6400" dirty="0" err="1"/>
              <a:t>Configs</a:t>
            </a:r>
            <a:r>
              <a:rPr lang="en-US" sz="6400" dirty="0"/>
              <a:t>: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	Topic: </a:t>
            </a:r>
            <a:r>
              <a:rPr lang="en-US" sz="6400" dirty="0" err="1"/>
              <a:t>pedram_test</a:t>
            </a:r>
            <a:r>
              <a:rPr lang="en-US" sz="6400" dirty="0"/>
              <a:t>	Partition: 0	Leader: 0	Replicas: 1,0	</a:t>
            </a:r>
            <a:r>
              <a:rPr lang="en-US" sz="6400" dirty="0" err="1"/>
              <a:t>Isr</a:t>
            </a:r>
            <a:r>
              <a:rPr lang="en-US" sz="6400" dirty="0"/>
              <a:t>: 0,1</a:t>
            </a:r>
            <a:endParaRPr lang="en-GB" sz="6400" dirty="0"/>
          </a:p>
          <a:p>
            <a:pPr marL="0" indent="0">
              <a:buNone/>
            </a:pPr>
            <a:r>
              <a:rPr lang="en-US" sz="6400" dirty="0"/>
              <a:t>	Topic: </a:t>
            </a:r>
            <a:r>
              <a:rPr lang="en-US" sz="6400" dirty="0" err="1"/>
              <a:t>pedram_test</a:t>
            </a:r>
            <a:r>
              <a:rPr lang="en-US" sz="6400" dirty="0"/>
              <a:t>	Partition: 1	Leader: 0	Replicas: 0,1	</a:t>
            </a:r>
            <a:r>
              <a:rPr lang="en-US" sz="6400" dirty="0" err="1"/>
              <a:t>Isr</a:t>
            </a:r>
            <a:r>
              <a:rPr lang="en-US" sz="6400" dirty="0"/>
              <a:t>: 0,1</a:t>
            </a:r>
            <a:endParaRPr lang="en-GB" sz="6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46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5F008-453F-4B27-A0FA-724215AD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33814"/>
            <a:ext cx="2628900" cy="247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BAC2DF-BD6F-4C88-99B8-A4E29261B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219451"/>
            <a:ext cx="5105400" cy="33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6D6C7-2348-4C71-8082-1C60B83F6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4491039"/>
            <a:ext cx="5153025" cy="361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35331-733F-4EC0-B048-C096B9DCF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386390"/>
            <a:ext cx="2133600" cy="238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AC90ED-0ED5-4390-8384-1BD51320B45C}"/>
              </a:ext>
            </a:extLst>
          </p:cNvPr>
          <p:cNvSpPr/>
          <p:nvPr/>
        </p:nvSpPr>
        <p:spPr>
          <a:xfrm>
            <a:off x="47625" y="67953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/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 have three broker and 4 partition how it will be distribute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FDACD0-9DA4-4E78-9D90-D4C97E9B2504}"/>
              </a:ext>
            </a:extLst>
          </p:cNvPr>
          <p:cNvSpPr/>
          <p:nvPr/>
        </p:nvSpPr>
        <p:spPr>
          <a:xfrm>
            <a:off x="47625" y="995272"/>
            <a:ext cx="874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broker has a limit to hold the number of partition.</a:t>
            </a:r>
          </a:p>
        </p:txBody>
      </p:sp>
    </p:spTree>
    <p:extLst>
      <p:ext uri="{BB962C8B-B14F-4D97-AF65-F5344CB8AC3E}">
        <p14:creationId xmlns:p14="http://schemas.microsoft.com/office/powerpoint/2010/main" val="3124669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229600" cy="83978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266825"/>
            <a:ext cx="7905750" cy="52343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core of Kafka is a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topic consists of multiple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partition is an immutable ordered sequence of records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ordered sequence is appended to a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 log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record in a partition has a position index associated with it known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record in a partition is retained up to a certain configurable period of time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partitions are replicated over the cluster nodes according to a configurable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factor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distributed, one partition acts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while the others act as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followers</a:t>
            </a:r>
          </a:p>
        </p:txBody>
      </p:sp>
    </p:spTree>
    <p:extLst>
      <p:ext uri="{BB962C8B-B14F-4D97-AF65-F5344CB8AC3E}">
        <p14:creationId xmlns:p14="http://schemas.microsoft.com/office/powerpoint/2010/main" val="2268785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E7C7BF6-2B47-4AC3-BAFC-695F4C33E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344" b="-25344"/>
          <a:stretch>
            <a:fillRect/>
          </a:stretch>
        </p:blipFill>
        <p:spPr>
          <a:xfrm>
            <a:off x="595143" y="1082119"/>
            <a:ext cx="8229600" cy="4525963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A7F460-F4FB-42DD-8E9C-BBB5DCCEA1F7}"/>
              </a:ext>
            </a:extLst>
          </p:cNvPr>
          <p:cNvCxnSpPr/>
          <p:nvPr/>
        </p:nvCxnSpPr>
        <p:spPr>
          <a:xfrm>
            <a:off x="1685925" y="1619250"/>
            <a:ext cx="0" cy="504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9E1E71-5C95-4F18-AA00-CDE4DB0823A2}"/>
              </a:ext>
            </a:extLst>
          </p:cNvPr>
          <p:cNvCxnSpPr/>
          <p:nvPr/>
        </p:nvCxnSpPr>
        <p:spPr>
          <a:xfrm>
            <a:off x="2133600" y="1638300"/>
            <a:ext cx="0" cy="504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0F5E18F-2740-46F4-8FF1-6FD39F0DC973}"/>
              </a:ext>
            </a:extLst>
          </p:cNvPr>
          <p:cNvSpPr/>
          <p:nvPr/>
        </p:nvSpPr>
        <p:spPr>
          <a:xfrm>
            <a:off x="1241942" y="1403806"/>
            <a:ext cx="759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Offset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D202F-74F1-4100-AF3A-3ED27CA1D216}"/>
              </a:ext>
            </a:extLst>
          </p:cNvPr>
          <p:cNvSpPr/>
          <p:nvPr/>
        </p:nvSpPr>
        <p:spPr>
          <a:xfrm>
            <a:off x="1870059" y="1417717"/>
            <a:ext cx="759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Offset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09907-E005-4CBD-8D61-11A97DBFE073}"/>
              </a:ext>
            </a:extLst>
          </p:cNvPr>
          <p:cNvSpPr/>
          <p:nvPr/>
        </p:nvSpPr>
        <p:spPr>
          <a:xfrm>
            <a:off x="256519" y="6156926"/>
            <a:ext cx="8358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Offset is nothing than the position of the message or record within the partition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C0504F-113D-469A-B214-24EAE9AFA5E3}"/>
              </a:ext>
            </a:extLst>
          </p:cNvPr>
          <p:cNvSpPr/>
          <p:nvPr/>
        </p:nvSpPr>
        <p:spPr>
          <a:xfrm>
            <a:off x="256519" y="5832144"/>
            <a:ext cx="4596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each partition each record has an offset</a:t>
            </a:r>
          </a:p>
        </p:txBody>
      </p:sp>
    </p:spTree>
    <p:extLst>
      <p:ext uri="{BB962C8B-B14F-4D97-AF65-F5344CB8AC3E}">
        <p14:creationId xmlns:p14="http://schemas.microsoft.com/office/powerpoint/2010/main" val="3175538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981"/>
            <a:ext cx="8229600" cy="60166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15367"/>
            <a:ext cx="8315011" cy="53858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leader serves as read-write requests while the followers passively replicate themselves to be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in-sync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leader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leader fails, one of the followers is chosen as the leader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leader election is done by another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ecosystem component known as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Zookeeper cluster maintains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information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Kafka cluster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(decide who is the leader)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broker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Kafka cluster acts as the leader for some partitions while acting as 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other partitions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Kafka implements the publish-subscribe model</a:t>
            </a:r>
          </a:p>
        </p:txBody>
      </p:sp>
    </p:spTree>
    <p:extLst>
      <p:ext uri="{BB962C8B-B14F-4D97-AF65-F5344CB8AC3E}">
        <p14:creationId xmlns:p14="http://schemas.microsoft.com/office/powerpoint/2010/main" val="121455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B23C4-DEAC-45F9-9CD8-B974CE9F1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349"/>
            <a:ext cx="9144000" cy="8471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2710F1-1E61-4EBB-92C1-2591E81D0356}"/>
              </a:ext>
            </a:extLst>
          </p:cNvPr>
          <p:cNvSpPr/>
          <p:nvPr/>
        </p:nvSpPr>
        <p:spPr>
          <a:xfrm>
            <a:off x="76201" y="3628836"/>
            <a:ext cx="91439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partition 0 read and write will happens on the broker 1006. The other partitions are sync with leader 1006 silently</a:t>
            </a:r>
          </a:p>
          <a:p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partition 1 read and write will happens on the broker 1001. The other partitions are sync with leader 1001 silently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9769B-632C-4EAA-A518-6B56D653CFA9}"/>
              </a:ext>
            </a:extLst>
          </p:cNvPr>
          <p:cNvSpPr/>
          <p:nvPr/>
        </p:nvSpPr>
        <p:spPr>
          <a:xfrm>
            <a:off x="8151421" y="269033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</a:t>
            </a:r>
            <a:endParaRPr lang="en-CA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C4BBDF-BE79-4D81-A4D0-134324D5A458}"/>
              </a:ext>
            </a:extLst>
          </p:cNvPr>
          <p:cNvCxnSpPr/>
          <p:nvPr/>
        </p:nvCxnSpPr>
        <p:spPr>
          <a:xfrm flipV="1">
            <a:off x="8810625" y="2237802"/>
            <a:ext cx="0" cy="569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8FC2DB-575B-49BA-A4C3-8B1C07E4E550}"/>
              </a:ext>
            </a:extLst>
          </p:cNvPr>
          <p:cNvCxnSpPr>
            <a:cxnSpLocks/>
          </p:cNvCxnSpPr>
          <p:nvPr/>
        </p:nvCxnSpPr>
        <p:spPr>
          <a:xfrm flipV="1">
            <a:off x="8628660" y="2098809"/>
            <a:ext cx="0" cy="708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21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" y="0"/>
            <a:ext cx="8229600" cy="801687"/>
          </a:xfrm>
        </p:spPr>
        <p:txBody>
          <a:bodyPr/>
          <a:lstStyle/>
          <a:p>
            <a:r>
              <a:rPr lang="ro-RO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Producers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" y="1600200"/>
            <a:ext cx="8942661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Producers write messages to a Kafka topic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don’t care which partition the data would go to, though they may direct a particular message to a particular partition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Producer has to direct a particular message to a particular partition, it has to use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practitioner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hash the key of the message &amp; then map it to a particular topic</a:t>
            </a:r>
          </a:p>
        </p:txBody>
      </p:sp>
    </p:spTree>
    <p:extLst>
      <p:ext uri="{BB962C8B-B14F-4D97-AF65-F5344CB8AC3E}">
        <p14:creationId xmlns:p14="http://schemas.microsoft.com/office/powerpoint/2010/main" val="28371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628" y="0"/>
            <a:ext cx="8229600" cy="86047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628" y="1113086"/>
            <a:ext cx="8425543" cy="205907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streaming platform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 of records are stored in a fault-tolerant way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as a messaging system plus as a data storage channel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 central cluster and four API’s viz. Producer, Consumer, Connector &amp; Streams</a:t>
            </a:r>
          </a:p>
        </p:txBody>
      </p:sp>
      <p:pic>
        <p:nvPicPr>
          <p:cNvPr id="4" name="Picture 3" descr="kafka-api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19" y="3172163"/>
            <a:ext cx="4382826" cy="36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3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092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Publish/Subscribe Messaging</a:t>
            </a:r>
          </a:p>
        </p:txBody>
      </p:sp>
      <p:pic>
        <p:nvPicPr>
          <p:cNvPr id="4" name="Content Placeholder 3" descr="jms-publish-subscribe-messag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01" b="-18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3274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507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8129"/>
            <a:ext cx="8229600" cy="462895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 read messages from a Kafka topic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 maintain track of messages they have read from a particular topic using an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message in a particular partition is assigned an offset (sequence number) by Kafka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Offsets at a partition level for consumers is maintained in Zookeeper</a:t>
            </a:r>
          </a:p>
        </p:txBody>
      </p:sp>
    </p:spTree>
    <p:extLst>
      <p:ext uri="{BB962C8B-B14F-4D97-AF65-F5344CB8AC3E}">
        <p14:creationId xmlns:p14="http://schemas.microsoft.com/office/powerpoint/2010/main" val="1640534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25543" cy="45259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 that read from a single Kafka topic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Partitions of the topic are evenly distributed amongst the consumers in the group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mapping of a consumer to a partition is often called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ownership of the partition by the consumer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scalability in terms of the Consumers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particular Consumer fails, Kafka rebalances the distribution of partitions amongst the remaining consumers in the group</a:t>
            </a:r>
          </a:p>
        </p:txBody>
      </p:sp>
    </p:spTree>
    <p:extLst>
      <p:ext uri="{BB962C8B-B14F-4D97-AF65-F5344CB8AC3E}">
        <p14:creationId xmlns:p14="http://schemas.microsoft.com/office/powerpoint/2010/main" val="2634278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Groups</a:t>
            </a:r>
          </a:p>
        </p:txBody>
      </p:sp>
      <p:pic>
        <p:nvPicPr>
          <p:cNvPr id="4" name="Content Placeholder 3" descr="Kafka - Consumer Grou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97" b="-12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8400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Groups</a:t>
            </a:r>
          </a:p>
        </p:txBody>
      </p:sp>
      <p:pic>
        <p:nvPicPr>
          <p:cNvPr id="4" name="Content Placeholder 3" descr="consumer-grou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50" b="-9250"/>
          <a:stretch>
            <a:fillRect/>
          </a:stretch>
        </p:blipFill>
        <p:spPr>
          <a:xfrm>
            <a:off x="457200" y="1417638"/>
            <a:ext cx="7620000" cy="4800600"/>
          </a:xfrm>
        </p:spPr>
      </p:pic>
    </p:spTree>
    <p:extLst>
      <p:ext uri="{BB962C8B-B14F-4D97-AF65-F5344CB8AC3E}">
        <p14:creationId xmlns:p14="http://schemas.microsoft.com/office/powerpoint/2010/main" val="2603888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473"/>
            <a:ext cx="8229600" cy="92354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Producer &amp; Consumer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885545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213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6B07D-9599-406A-85E0-7E2BC78C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" y="664156"/>
            <a:ext cx="7118032" cy="6098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5A6ABB-A978-4467-930E-5A6CCBEBF703}"/>
              </a:ext>
            </a:extLst>
          </p:cNvPr>
          <p:cNvSpPr/>
          <p:nvPr/>
        </p:nvSpPr>
        <p:spPr>
          <a:xfrm>
            <a:off x="125730" y="0"/>
            <a:ext cx="9018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Console-producer is a command line tool to produce messages to Kafka</a:t>
            </a:r>
          </a:p>
        </p:txBody>
      </p:sp>
    </p:spTree>
    <p:extLst>
      <p:ext uri="{BB962C8B-B14F-4D97-AF65-F5344CB8AC3E}">
        <p14:creationId xmlns:p14="http://schemas.microsoft.com/office/powerpoint/2010/main" val="1393695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0A8E91-4A2E-4839-B097-53322DF1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357730"/>
            <a:ext cx="9144000" cy="1394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F1E0EB-453B-4EE5-8B31-5790640B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" y="1909996"/>
            <a:ext cx="9058275" cy="285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72846-B806-4C68-A88C-688BD7DA2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4110709"/>
            <a:ext cx="9144000" cy="829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1FBBB7-948A-4148-B42A-80009134A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" y="2828925"/>
            <a:ext cx="91154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0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C283-BC50-44CE-BB6B-B0B6EF4C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9849-F167-4280-A67D-B2A01BDB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Console consumer /App producer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Console producer /App consumer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producer /App consumer</a:t>
            </a:r>
          </a:p>
        </p:txBody>
      </p:sp>
    </p:spTree>
    <p:extLst>
      <p:ext uri="{BB962C8B-B14F-4D97-AF65-F5344CB8AC3E}">
        <p14:creationId xmlns:p14="http://schemas.microsoft.com/office/powerpoint/2010/main" val="3447912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13F8D6-4507-4B7A-B085-18BAD463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116" y="2130893"/>
            <a:ext cx="1424459" cy="18219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2EF4ED-E2D6-4831-A831-3A1F6EE851ED}"/>
              </a:ext>
            </a:extLst>
          </p:cNvPr>
          <p:cNvSpPr/>
          <p:nvPr/>
        </p:nvSpPr>
        <p:spPr>
          <a:xfrm>
            <a:off x="409574" y="5748552"/>
            <a:ext cx="8563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Kafka code is written in Java so you need to install Eclipse for Java .</a:t>
            </a:r>
          </a:p>
        </p:txBody>
      </p:sp>
    </p:spTree>
    <p:extLst>
      <p:ext uri="{BB962C8B-B14F-4D97-AF65-F5344CB8AC3E}">
        <p14:creationId xmlns:p14="http://schemas.microsoft.com/office/powerpoint/2010/main" val="2706747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4BC16-2C51-4939-91FA-1BB154C9C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4" t="6662"/>
          <a:stretch/>
        </p:blipFill>
        <p:spPr>
          <a:xfrm>
            <a:off x="170053" y="904460"/>
            <a:ext cx="8803893" cy="5319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D0E71F-0F22-447E-A458-7DF3DA1C71D9}"/>
              </a:ext>
            </a:extLst>
          </p:cNvPr>
          <p:cNvSpPr/>
          <p:nvPr/>
        </p:nvSpPr>
        <p:spPr>
          <a:xfrm>
            <a:off x="170053" y="1802"/>
            <a:ext cx="8267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Console consumer /App producer</a:t>
            </a:r>
          </a:p>
        </p:txBody>
      </p:sp>
    </p:spTree>
    <p:extLst>
      <p:ext uri="{BB962C8B-B14F-4D97-AF65-F5344CB8AC3E}">
        <p14:creationId xmlns:p14="http://schemas.microsoft.com/office/powerpoint/2010/main" val="42360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7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Publish/Subscribe Messaging - Advanced</a:t>
            </a:r>
          </a:p>
        </p:txBody>
      </p:sp>
      <p:pic>
        <p:nvPicPr>
          <p:cNvPr id="4" name="Content Placeholder 3" descr="Kafka - PubSu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83" b="-15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94649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C46C73-A195-4404-8329-8CC2D09FCB09}"/>
              </a:ext>
            </a:extLst>
          </p:cNvPr>
          <p:cNvSpPr/>
          <p:nvPr/>
        </p:nvSpPr>
        <p:spPr>
          <a:xfrm>
            <a:off x="0" y="436615"/>
            <a:ext cx="901165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Example 1:</a:t>
            </a:r>
          </a:p>
          <a:p>
            <a:r>
              <a:rPr lang="en-CA" dirty="0"/>
              <a:t>Volume threshold  - 100 MB</a:t>
            </a:r>
          </a:p>
          <a:p>
            <a:r>
              <a:rPr lang="en-CA" dirty="0"/>
              <a:t>Time Threshold  - 60 sec</a:t>
            </a:r>
          </a:p>
          <a:p>
            <a:r>
              <a:rPr lang="en-CA" dirty="0"/>
              <a:t>1 message /second –</a:t>
            </a:r>
          </a:p>
          <a:p>
            <a:r>
              <a:rPr lang="en-CA" dirty="0"/>
              <a:t>Each msg -10 MB</a:t>
            </a:r>
          </a:p>
          <a:p>
            <a:r>
              <a:rPr lang="en-CA" dirty="0"/>
              <a:t>10 SEC – 10 msg – 10 (10mb) =100 MB .It means your volume threshold will be reach first  and it will send out all .Kafka producer does not send one message at a time.</a:t>
            </a:r>
          </a:p>
          <a:p>
            <a:r>
              <a:rPr lang="en-CA" dirty="0"/>
              <a:t>Kafka producer will send batches of the messages then send them out.</a:t>
            </a:r>
          </a:p>
          <a:p>
            <a:r>
              <a:rPr lang="en-CA" dirty="0"/>
              <a:t>============================================</a:t>
            </a:r>
          </a:p>
          <a:p>
            <a:r>
              <a:rPr lang="en-CA" b="1" dirty="0">
                <a:solidFill>
                  <a:srgbClr val="FF0000"/>
                </a:solidFill>
              </a:rPr>
              <a:t>Example 2:</a:t>
            </a:r>
          </a:p>
          <a:p>
            <a:r>
              <a:rPr lang="en-CA" dirty="0"/>
              <a:t>Volume threshold  - 100 MB</a:t>
            </a:r>
          </a:p>
          <a:p>
            <a:r>
              <a:rPr lang="en-CA" dirty="0"/>
              <a:t>Time Threshold  - 60 sec</a:t>
            </a:r>
          </a:p>
          <a:p>
            <a:endParaRPr lang="en-CA" dirty="0"/>
          </a:p>
          <a:p>
            <a:r>
              <a:rPr lang="en-CA" dirty="0"/>
              <a:t>1 message /second –</a:t>
            </a:r>
          </a:p>
          <a:p>
            <a:r>
              <a:rPr lang="en-CA" dirty="0"/>
              <a:t>Each msg -1 MB</a:t>
            </a:r>
          </a:p>
          <a:p>
            <a:endParaRPr lang="en-CA" dirty="0"/>
          </a:p>
          <a:p>
            <a:r>
              <a:rPr lang="en-CA" dirty="0"/>
              <a:t>10 SEC – 10 msg – 10 (1mb) =10 MB </a:t>
            </a:r>
          </a:p>
          <a:p>
            <a:r>
              <a:rPr lang="en-CA" dirty="0"/>
              <a:t>60 sec -60 msg -60 (1MB) -60 mb</a:t>
            </a:r>
          </a:p>
          <a:p>
            <a:r>
              <a:rPr lang="en-CA" dirty="0"/>
              <a:t>So </a:t>
            </a:r>
            <a:r>
              <a:rPr lang="en-CA" dirty="0" err="1"/>
              <a:t>kafka</a:t>
            </a:r>
            <a:r>
              <a:rPr lang="en-CA" dirty="0"/>
              <a:t> producer will send 60 messages in 60 second to </a:t>
            </a:r>
            <a:r>
              <a:rPr lang="en-CA" dirty="0" err="1"/>
              <a:t>kafka</a:t>
            </a:r>
            <a:r>
              <a:rPr lang="en-CA" dirty="0"/>
              <a:t> broker.</a:t>
            </a:r>
          </a:p>
        </p:txBody>
      </p:sp>
    </p:spTree>
    <p:extLst>
      <p:ext uri="{BB962C8B-B14F-4D97-AF65-F5344CB8AC3E}">
        <p14:creationId xmlns:p14="http://schemas.microsoft.com/office/powerpoint/2010/main" val="4133799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6B07D-9599-406A-85E0-7E2BC78C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" y="664156"/>
            <a:ext cx="7118032" cy="6098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5A6ABB-A978-4467-930E-5A6CCBEBF703}"/>
              </a:ext>
            </a:extLst>
          </p:cNvPr>
          <p:cNvSpPr/>
          <p:nvPr/>
        </p:nvSpPr>
        <p:spPr>
          <a:xfrm>
            <a:off x="125730" y="0"/>
            <a:ext cx="9018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Console-producer is a command line tool to produce messages to Kafka</a:t>
            </a:r>
          </a:p>
        </p:txBody>
      </p:sp>
    </p:spTree>
    <p:extLst>
      <p:ext uri="{BB962C8B-B14F-4D97-AF65-F5344CB8AC3E}">
        <p14:creationId xmlns:p14="http://schemas.microsoft.com/office/powerpoint/2010/main" val="592497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DCE599-B7DB-4F74-8843-C390C5AEA183}"/>
              </a:ext>
            </a:extLst>
          </p:cNvPr>
          <p:cNvSpPr/>
          <p:nvPr/>
        </p:nvSpPr>
        <p:spPr>
          <a:xfrm>
            <a:off x="216568" y="605498"/>
            <a:ext cx="871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[</a:t>
            </a:r>
            <a:r>
              <a:rPr lang="en-CA" sz="1200" dirty="0" err="1"/>
              <a:t>root@sandbox-hdp</a:t>
            </a:r>
            <a:r>
              <a:rPr lang="en-CA" sz="1200" dirty="0"/>
              <a:t> bin]# ./kafka-console-consumer.sh --bootstrap-server localhost:6667 --topic </a:t>
            </a:r>
            <a:r>
              <a:rPr lang="en-CA" sz="1200" dirty="0" err="1"/>
              <a:t>spark_topic</a:t>
            </a:r>
            <a:r>
              <a:rPr lang="en-CA" sz="1200" dirty="0"/>
              <a:t> --from-beginning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0F348-B814-4E07-860D-2D4E8A3A7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"/>
          <a:stretch/>
        </p:blipFill>
        <p:spPr>
          <a:xfrm>
            <a:off x="613610" y="1540793"/>
            <a:ext cx="7446614" cy="26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4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CAF20-70FE-48A7-A8D7-5181B34AC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46" y="3730868"/>
            <a:ext cx="6362700" cy="19335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3ABFB1-126D-4D64-9B62-24BFFDECD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09"/>
          <a:stretch/>
        </p:blipFill>
        <p:spPr>
          <a:xfrm>
            <a:off x="121231" y="1736967"/>
            <a:ext cx="3848100" cy="296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3BBD84-2CF4-45C3-8A08-4192482E3F6C}"/>
              </a:ext>
            </a:extLst>
          </p:cNvPr>
          <p:cNvSpPr/>
          <p:nvPr/>
        </p:nvSpPr>
        <p:spPr>
          <a:xfrm>
            <a:off x="0" y="840963"/>
            <a:ext cx="871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[</a:t>
            </a:r>
            <a:r>
              <a:rPr lang="en-CA" sz="1200" dirty="0" err="1"/>
              <a:t>root@sandbox-hdp</a:t>
            </a:r>
            <a:r>
              <a:rPr lang="en-CA" sz="1200" dirty="0"/>
              <a:t> bin]# ./kafka-console-consumer.sh --bootstrap-server localhost:6667 --topic </a:t>
            </a:r>
            <a:r>
              <a:rPr lang="en-CA" sz="1200" dirty="0" err="1"/>
              <a:t>spark_topic</a:t>
            </a:r>
            <a:r>
              <a:rPr lang="en-CA" sz="1200" dirty="0"/>
              <a:t> --from-beginning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556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A48CA-12EB-4578-9398-F97196CA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21" y="655983"/>
            <a:ext cx="8205361" cy="62020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46CA9E-2792-4E32-B012-F135197D9B8D}"/>
              </a:ext>
            </a:extLst>
          </p:cNvPr>
          <p:cNvSpPr/>
          <p:nvPr/>
        </p:nvSpPr>
        <p:spPr>
          <a:xfrm>
            <a:off x="0" y="0"/>
            <a:ext cx="8267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Console producer /App consumer</a:t>
            </a:r>
          </a:p>
        </p:txBody>
      </p:sp>
    </p:spTree>
    <p:extLst>
      <p:ext uri="{BB962C8B-B14F-4D97-AF65-F5344CB8AC3E}">
        <p14:creationId xmlns:p14="http://schemas.microsoft.com/office/powerpoint/2010/main" val="2253227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B515C7-7C76-4942-90E6-5EA00A02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0" y="407711"/>
            <a:ext cx="5838825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E2BAB-A8C8-4381-9D4A-1A25105E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79" y="822048"/>
            <a:ext cx="1895475" cy="35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ADC5C8-5E7C-4476-94CE-246586A3A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3" y="5540652"/>
            <a:ext cx="66294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1CA3F-9FF3-45B2-831F-7918ACC6E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88" y="1671637"/>
            <a:ext cx="75342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1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B906B-E7B4-45B5-917C-6C08FF62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675"/>
            <a:ext cx="9144000" cy="59981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1AC3E8-274A-4AC5-B49F-1BDD0B21E092}"/>
              </a:ext>
            </a:extLst>
          </p:cNvPr>
          <p:cNvSpPr/>
          <p:nvPr/>
        </p:nvSpPr>
        <p:spPr>
          <a:xfrm>
            <a:off x="89358" y="60586"/>
            <a:ext cx="559076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producer /App consumer</a:t>
            </a:r>
          </a:p>
        </p:txBody>
      </p:sp>
    </p:spTree>
    <p:extLst>
      <p:ext uri="{BB962C8B-B14F-4D97-AF65-F5344CB8AC3E}">
        <p14:creationId xmlns:p14="http://schemas.microsoft.com/office/powerpoint/2010/main" val="1270009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282145-D0CE-46EE-98FC-94CA4A50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-77953"/>
            <a:ext cx="8570597" cy="69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BA55B-8256-4070-8E05-66983DE2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2" y="355912"/>
            <a:ext cx="7543800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398338-D7C2-442F-889E-542ED165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32" y="3295650"/>
            <a:ext cx="82486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11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3D6737-64D9-452E-8CB8-1F88520733A5}"/>
              </a:ext>
            </a:extLst>
          </p:cNvPr>
          <p:cNvSpPr/>
          <p:nvPr/>
        </p:nvSpPr>
        <p:spPr>
          <a:xfrm>
            <a:off x="106121" y="6320212"/>
            <a:ext cx="36242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hlinkClick r:id="rId3"/>
              </a:rPr>
              <a:t>https://kafka.apache.org/downloads</a:t>
            </a:r>
            <a:endParaRPr lang="en-CA" dirty="0">
              <a:solidFill>
                <a:srgbClr val="FF0000"/>
              </a:solidFill>
            </a:endParaRPr>
          </a:p>
          <a:p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1919B-068F-493E-9F97-19B21899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622"/>
            <a:ext cx="9144000" cy="58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5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0030"/>
            <a:ext cx="8229600" cy="681803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Messages &amp; </a:t>
            </a:r>
            <a:r>
              <a:rPr lang="fr-FR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Baches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73" y="1334815"/>
            <a:ext cx="8487103" cy="516972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unit of data within Kafka is called a message.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message is simply an array of bytes as far as Kafka is concerned, and hence has its contents have no meaning to it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message can have an optional bit of metadata, which is referred to as a key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 is also a byte array and, as with the message, has no specific meaning to Kafka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are useful when messages need to be partitioned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efficiency, a Kafka producer writes messages to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Kafka broker in batches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 is done because posting individual messages to the broker takes way too much time due to the network latency involved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Though, this reduces the throughput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Batches are also typically compressed, providing more efficient data transfer and storage at the cost of some processing power</a:t>
            </a:r>
          </a:p>
        </p:txBody>
      </p:sp>
    </p:spTree>
    <p:extLst>
      <p:ext uri="{BB962C8B-B14F-4D97-AF65-F5344CB8AC3E}">
        <p14:creationId xmlns:p14="http://schemas.microsoft.com/office/powerpoint/2010/main" val="49204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3393-1652-4F97-959B-5FDDD0A85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r>
              <a:rPr lang="en-CA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Kafka Streams - Installing Kafka on Windows</a:t>
            </a:r>
          </a:p>
          <a:p>
            <a:pPr marL="0" indent="0">
              <a:buNone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https://www.youtube.com/watch?v=TTsOoQ6_QB0</a:t>
            </a: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827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F1B32-9291-4022-80B8-18C8B574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88"/>
            <a:ext cx="9144000" cy="4452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8F90C3-1808-4B62-8984-094D1E76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81" y="3670631"/>
            <a:ext cx="63436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47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67DF63-6838-40B0-B28D-137225DB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408234"/>
            <a:ext cx="7810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7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D67B9E-50BA-42E1-9262-0142DBD0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751"/>
            <a:ext cx="9144000" cy="60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33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7102A-928F-479B-8373-2C6F1FC7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58" y="779689"/>
            <a:ext cx="8424408" cy="47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4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93C93-8604-4401-9446-B269DCB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619125"/>
            <a:ext cx="69437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480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6C95F-7E6F-4950-A77A-536F32012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953"/>
            <a:ext cx="9144000" cy="4086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A0FA9E-17A5-44F8-90FD-29861FBE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20923"/>
            <a:ext cx="9144000" cy="13198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204138-000A-4C2B-90D7-7AB57BA43979}"/>
              </a:ext>
            </a:extLst>
          </p:cNvPr>
          <p:cNvSpPr/>
          <p:nvPr/>
        </p:nvSpPr>
        <p:spPr>
          <a:xfrm>
            <a:off x="185538" y="89151"/>
            <a:ext cx="4368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zookeeper then Kafka server</a:t>
            </a:r>
          </a:p>
        </p:txBody>
      </p:sp>
    </p:spTree>
    <p:extLst>
      <p:ext uri="{BB962C8B-B14F-4D97-AF65-F5344CB8AC3E}">
        <p14:creationId xmlns:p14="http://schemas.microsoft.com/office/powerpoint/2010/main" val="1107519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B040-B350-4573-A73D-D90400A9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1221"/>
            <a:ext cx="9144000" cy="1575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A49A21-7DB1-4B4D-AA58-F1B9CF8F4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7892" y="3076264"/>
            <a:ext cx="9244209" cy="1295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5157E1-85BC-4F81-8CB5-A76BE2565AA3}"/>
              </a:ext>
            </a:extLst>
          </p:cNvPr>
          <p:cNvSpPr/>
          <p:nvPr/>
        </p:nvSpPr>
        <p:spPr>
          <a:xfrm>
            <a:off x="185538" y="89151"/>
            <a:ext cx="4368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zookeeper then Kafka server</a:t>
            </a:r>
          </a:p>
        </p:txBody>
      </p:sp>
    </p:spTree>
    <p:extLst>
      <p:ext uri="{BB962C8B-B14F-4D97-AF65-F5344CB8AC3E}">
        <p14:creationId xmlns:p14="http://schemas.microsoft.com/office/powerpoint/2010/main" val="39683184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29356-573A-4C38-B744-79BBDC00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9" y="192331"/>
            <a:ext cx="6181725" cy="1057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BA05E5-4357-4B8E-9D26-1AD0A6FA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3971"/>
            <a:ext cx="9144000" cy="488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BD05EE-DA14-426E-BE80-C0131FC29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87969"/>
            <a:ext cx="9144000" cy="855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5C6DE7-61D0-4096-AFDE-0F96C4B1C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062072"/>
            <a:ext cx="9144000" cy="7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46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E56F0-3047-4C6A-ABF7-34AD3134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977"/>
            <a:ext cx="9144000" cy="4980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6DA0BE-D929-4FCE-8350-024F9A08C637}"/>
              </a:ext>
            </a:extLst>
          </p:cNvPr>
          <p:cNvSpPr/>
          <p:nvPr/>
        </p:nvSpPr>
        <p:spPr>
          <a:xfrm>
            <a:off x="170053" y="1802"/>
            <a:ext cx="8267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Console consumer /App producer</a:t>
            </a:r>
          </a:p>
        </p:txBody>
      </p:sp>
    </p:spTree>
    <p:extLst>
      <p:ext uri="{BB962C8B-B14F-4D97-AF65-F5344CB8AC3E}">
        <p14:creationId xmlns:p14="http://schemas.microsoft.com/office/powerpoint/2010/main" val="28467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92"/>
            <a:ext cx="8229600" cy="72384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 &amp; 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09" y="1528281"/>
            <a:ext cx="8518849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topic is where messages accumulate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are broken down into partitions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partition has a commit log (log ,data structure which record entry of data and exits of data from each partition) associated with it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 are written to a partition in append-only fashion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 are read from a partition from the beginning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of messages are guaranteed within a particular partition, not across all the partitions of the topic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each partition can be hosted on different servers, it accounts for scalability</a:t>
            </a:r>
          </a:p>
        </p:txBody>
      </p:sp>
    </p:spTree>
    <p:extLst>
      <p:ext uri="{BB962C8B-B14F-4D97-AF65-F5344CB8AC3E}">
        <p14:creationId xmlns:p14="http://schemas.microsoft.com/office/powerpoint/2010/main" val="1719191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7F7A0-2A40-424A-9A91-494C85E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41"/>
          <a:stretch/>
        </p:blipFill>
        <p:spPr>
          <a:xfrm>
            <a:off x="762000" y="523620"/>
            <a:ext cx="7620000" cy="25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99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440EB-D8BC-4815-91F1-05550AB8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91258"/>
            <a:ext cx="7943850" cy="2628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4D5D2-3E30-442D-A65A-CE65FED4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7385"/>
            <a:ext cx="9144000" cy="15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52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F5687A-EC53-418E-A252-2B3294D3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26" y="171973"/>
            <a:ext cx="6448425" cy="6696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B32F59-9E23-4A69-A03D-19944D0C6F5B}"/>
              </a:ext>
            </a:extLst>
          </p:cNvPr>
          <p:cNvSpPr/>
          <p:nvPr/>
        </p:nvSpPr>
        <p:spPr>
          <a:xfrm>
            <a:off x="316336" y="24992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I stop </a:t>
            </a:r>
          </a:p>
        </p:txBody>
      </p:sp>
    </p:spTree>
    <p:extLst>
      <p:ext uri="{BB962C8B-B14F-4D97-AF65-F5344CB8AC3E}">
        <p14:creationId xmlns:p14="http://schemas.microsoft.com/office/powerpoint/2010/main" val="2765259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0A7F8-210A-4DE5-B713-A661133AC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306"/>
            <a:ext cx="9144000" cy="2414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F4E65C-7013-4BEE-8193-FA0B984607C4}"/>
              </a:ext>
            </a:extLst>
          </p:cNvPr>
          <p:cNvSpPr/>
          <p:nvPr/>
        </p:nvSpPr>
        <p:spPr>
          <a:xfrm>
            <a:off x="121724" y="239877"/>
            <a:ext cx="254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get all the messages .</a:t>
            </a:r>
          </a:p>
        </p:txBody>
      </p:sp>
    </p:spTree>
    <p:extLst>
      <p:ext uri="{BB962C8B-B14F-4D97-AF65-F5344CB8AC3E}">
        <p14:creationId xmlns:p14="http://schemas.microsoft.com/office/powerpoint/2010/main" val="3357210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08981-19C6-4B5C-A9A1-179F5515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510"/>
            <a:ext cx="9144000" cy="53269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0E7CF1-4311-450C-95E6-A5424549539E}"/>
              </a:ext>
            </a:extLst>
          </p:cNvPr>
          <p:cNvSpPr/>
          <p:nvPr/>
        </p:nvSpPr>
        <p:spPr>
          <a:xfrm>
            <a:off x="351028" y="-3931"/>
            <a:ext cx="73906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CA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consumer /App producer</a:t>
            </a:r>
          </a:p>
        </p:txBody>
      </p:sp>
    </p:spTree>
    <p:extLst>
      <p:ext uri="{BB962C8B-B14F-4D97-AF65-F5344CB8AC3E}">
        <p14:creationId xmlns:p14="http://schemas.microsoft.com/office/powerpoint/2010/main" val="665819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D1D98-8838-451F-8573-A427F44B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0"/>
            <a:ext cx="9144000" cy="65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242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1732A-2A8C-4FC9-9A75-639118D1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982829"/>
            <a:ext cx="75342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854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3E3677-CD1D-4070-B363-F3E79135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551573"/>
            <a:ext cx="82486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387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4C577-894D-4DD2-9BA2-99706A56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871"/>
            <a:ext cx="9144000" cy="13552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A79D4A-6D93-4514-B1EF-E7042346FFA8}"/>
              </a:ext>
            </a:extLst>
          </p:cNvPr>
          <p:cNvSpPr/>
          <p:nvPr/>
        </p:nvSpPr>
        <p:spPr>
          <a:xfrm>
            <a:off x="351028" y="-3931"/>
            <a:ext cx="85495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CA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consumer / </a:t>
            </a:r>
            <a:r>
              <a:rPr lang="en-CA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 </a:t>
            </a:r>
            <a:r>
              <a:rPr lang="en-CA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1043770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E47A6-9877-49F8-B8D1-474182A6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4" y="0"/>
            <a:ext cx="8905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2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2" y="0"/>
            <a:ext cx="8229600" cy="8652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 &amp; Partitions</a:t>
            </a:r>
          </a:p>
        </p:txBody>
      </p:sp>
      <p:pic>
        <p:nvPicPr>
          <p:cNvPr id="4" name="Content Placeholder 3" descr="Kafka - Topics &amp; Partition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344" b="-25344"/>
          <a:stretch>
            <a:fillRect/>
          </a:stretch>
        </p:blipFill>
        <p:spPr>
          <a:xfrm>
            <a:off x="457200" y="1362206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453833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631E9F-566A-41F6-9E48-2008E451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3" y="648201"/>
            <a:ext cx="7534275" cy="3371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3349CF-5E2A-4380-AD44-7AECB5472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3" y="4118559"/>
            <a:ext cx="79629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5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404A4-D06B-4399-92BE-64F976C6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166"/>
            <a:ext cx="9144000" cy="52916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2E56A2-9D22-49EC-BEF0-8E7449687B49}"/>
              </a:ext>
            </a:extLst>
          </p:cNvPr>
          <p:cNvSpPr/>
          <p:nvPr/>
        </p:nvSpPr>
        <p:spPr>
          <a:xfrm>
            <a:off x="940153" y="6082647"/>
            <a:ext cx="286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sure broker is running.</a:t>
            </a:r>
          </a:p>
        </p:txBody>
      </p:sp>
    </p:spTree>
    <p:extLst>
      <p:ext uri="{BB962C8B-B14F-4D97-AF65-F5344CB8AC3E}">
        <p14:creationId xmlns:p14="http://schemas.microsoft.com/office/powerpoint/2010/main" val="202074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378"/>
            <a:ext cx="8229600" cy="79007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Brokers &amp; Cluster</a:t>
            </a:r>
          </a:p>
        </p:txBody>
      </p:sp>
      <p:pic>
        <p:nvPicPr>
          <p:cNvPr id="4" name="Content Placeholder 3" descr="Kafka - Brokers &amp; Cluster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8" r="-59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284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4342</TotalTime>
  <Words>4084</Words>
  <Application>Microsoft Office PowerPoint</Application>
  <PresentationFormat>On-screen Show (4:3)</PresentationFormat>
  <Paragraphs>439</Paragraphs>
  <Slides>81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Publish/Subscribe Messaging</vt:lpstr>
      <vt:lpstr>Publish/Subscribe Messaging - Advanced</vt:lpstr>
      <vt:lpstr>Messages &amp; Baches</vt:lpstr>
      <vt:lpstr>Topics &amp; Partitions</vt:lpstr>
      <vt:lpstr>Topics &amp; Partitions</vt:lpstr>
      <vt:lpstr>Brokers &amp; Cluster</vt:lpstr>
      <vt:lpstr>Kafka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Kafka Topics - Demo</vt:lpstr>
      <vt:lpstr>PowerPoint Presentation</vt:lpstr>
      <vt:lpstr>Architecture</vt:lpstr>
      <vt:lpstr>PowerPoint Presentation</vt:lpstr>
      <vt:lpstr>Architecture</vt:lpstr>
      <vt:lpstr>PowerPoint Presentation</vt:lpstr>
      <vt:lpstr>Producers</vt:lpstr>
      <vt:lpstr>Features</vt:lpstr>
      <vt:lpstr>Consumers</vt:lpstr>
      <vt:lpstr>Consumer Groups</vt:lpstr>
      <vt:lpstr>Consumer Groups</vt:lpstr>
      <vt:lpstr>Consumer Groups</vt:lpstr>
      <vt:lpstr>Producer &amp; Consumer</vt:lpstr>
      <vt:lpstr>PowerPoint Presentation</vt:lpstr>
      <vt:lpstr>PowerPoint Presentation</vt:lpstr>
      <vt:lpstr>Three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kafka</dc:title>
  <dc:creator>Mausam Ghosh</dc:creator>
  <cp:lastModifiedBy>pedram h</cp:lastModifiedBy>
  <cp:revision>183</cp:revision>
  <dcterms:created xsi:type="dcterms:W3CDTF">2019-04-07T01:49:25Z</dcterms:created>
  <dcterms:modified xsi:type="dcterms:W3CDTF">2019-11-30T01:33:47Z</dcterms:modified>
</cp:coreProperties>
</file>